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75" r:id="rId6"/>
    <p:sldId id="261" r:id="rId7"/>
    <p:sldId id="297" r:id="rId8"/>
    <p:sldId id="276" r:id="rId9"/>
    <p:sldId id="260" r:id="rId10"/>
    <p:sldId id="277" r:id="rId11"/>
    <p:sldId id="278" r:id="rId12"/>
    <p:sldId id="262" r:id="rId13"/>
    <p:sldId id="286" r:id="rId14"/>
    <p:sldId id="280" r:id="rId15"/>
    <p:sldId id="281" r:id="rId16"/>
    <p:sldId id="282" r:id="rId17"/>
    <p:sldId id="283" r:id="rId18"/>
    <p:sldId id="284" r:id="rId19"/>
    <p:sldId id="298" r:id="rId20"/>
    <p:sldId id="285" r:id="rId21"/>
    <p:sldId id="279" r:id="rId22"/>
    <p:sldId id="288" r:id="rId23"/>
    <p:sldId id="287" r:id="rId24"/>
    <p:sldId id="289" r:id="rId25"/>
    <p:sldId id="290" r:id="rId26"/>
    <p:sldId id="293" r:id="rId27"/>
    <p:sldId id="294" r:id="rId28"/>
    <p:sldId id="268" r:id="rId29"/>
    <p:sldId id="295" r:id="rId30"/>
    <p:sldId id="296" r:id="rId3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10B5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3A488-1066-4F4E-BBF8-70F13AE8D458}"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28DCF-CCA7-4C1E-AC8E-4468ECABB0E8}" type="slidenum">
              <a:rPr lang="en-US" smtClean="0"/>
              <a:t>‹#›</a:t>
            </a:fld>
            <a:endParaRPr lang="en-US"/>
          </a:p>
        </p:txBody>
      </p:sp>
    </p:spTree>
    <p:extLst>
      <p:ext uri="{BB962C8B-B14F-4D97-AF65-F5344CB8AC3E}">
        <p14:creationId xmlns:p14="http://schemas.microsoft.com/office/powerpoint/2010/main" val="3923128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28DCF-CCA7-4C1E-AC8E-4468ECABB0E8}" type="slidenum">
              <a:rPr lang="en-US" smtClean="0"/>
              <a:t>2</a:t>
            </a:fld>
            <a:endParaRPr lang="en-US"/>
          </a:p>
        </p:txBody>
      </p:sp>
    </p:spTree>
    <p:extLst>
      <p:ext uri="{BB962C8B-B14F-4D97-AF65-F5344CB8AC3E}">
        <p14:creationId xmlns:p14="http://schemas.microsoft.com/office/powerpoint/2010/main" val="198735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28DCF-CCA7-4C1E-AC8E-4468ECABB0E8}" type="slidenum">
              <a:rPr lang="en-US" smtClean="0"/>
              <a:t>9</a:t>
            </a:fld>
            <a:endParaRPr lang="en-US"/>
          </a:p>
        </p:txBody>
      </p:sp>
    </p:spTree>
    <p:extLst>
      <p:ext uri="{BB962C8B-B14F-4D97-AF65-F5344CB8AC3E}">
        <p14:creationId xmlns:p14="http://schemas.microsoft.com/office/powerpoint/2010/main" val="239396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doi.org/10.1145/219717.219748" TargetMode="External"/><Relationship Id="rId4" Type="http://schemas.openxmlformats.org/officeDocument/2006/relationships/hyperlink" Target="https://doi.org/10.1162/neco.1997.9.8.17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Freeform 7"/>
          <p:cNvSpPr/>
          <p:nvPr/>
        </p:nvSpPr>
        <p:spPr>
          <a:xfrm>
            <a:off x="11698514" y="4758779"/>
            <a:ext cx="8329423" cy="6769440"/>
          </a:xfrm>
          <a:custGeom>
            <a:avLst/>
            <a:gdLst/>
            <a:ahLst/>
            <a:cxnLst/>
            <a:rect l="l" t="t" r="r" b="b"/>
            <a:pathLst>
              <a:path w="8329423" h="6769440">
                <a:moveTo>
                  <a:pt x="0" y="0"/>
                </a:moveTo>
                <a:lnTo>
                  <a:pt x="8329423" y="0"/>
                </a:lnTo>
                <a:lnTo>
                  <a:pt x="8329423" y="6769440"/>
                </a:lnTo>
                <a:lnTo>
                  <a:pt x="0" y="6769440"/>
                </a:lnTo>
                <a:lnTo>
                  <a:pt x="0" y="0"/>
                </a:lnTo>
                <a:close/>
              </a:path>
            </a:pathLst>
          </a:custGeom>
          <a:blipFill>
            <a:blip r:embed="rId2"/>
            <a:stretch>
              <a:fillRect l="-111332" t="-80662" r="-9045"/>
            </a:stretch>
          </a:blipFill>
        </p:spPr>
        <p:txBody>
          <a:bodyPr/>
          <a:lstStyle/>
          <a:p>
            <a:endParaRPr lang="en-US"/>
          </a:p>
        </p:txBody>
      </p:sp>
      <p:sp>
        <p:nvSpPr>
          <p:cNvPr id="2" name="Freeform 2"/>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129824" y="-1936352"/>
            <a:ext cx="10579544" cy="9391465"/>
          </a:xfrm>
          <a:custGeom>
            <a:avLst/>
            <a:gdLst/>
            <a:ahLst/>
            <a:cxnLst/>
            <a:rect l="l" t="t" r="r" b="b"/>
            <a:pathLst>
              <a:path w="10579544" h="9391465">
                <a:moveTo>
                  <a:pt x="0" y="0"/>
                </a:moveTo>
                <a:lnTo>
                  <a:pt x="10579544" y="0"/>
                </a:lnTo>
                <a:lnTo>
                  <a:pt x="10579544" y="9391465"/>
                </a:lnTo>
                <a:lnTo>
                  <a:pt x="0" y="9391465"/>
                </a:lnTo>
                <a:lnTo>
                  <a:pt x="0" y="0"/>
                </a:lnTo>
                <a:close/>
              </a:path>
            </a:pathLst>
          </a:custGeom>
          <a:blipFill>
            <a:blip r:embed="rId5">
              <a:alphaModFix amt="80000"/>
            </a:blip>
            <a:stretch>
              <a:fillRect r="-81688" b="-36363"/>
            </a:stretch>
          </a:blipFill>
        </p:spPr>
        <p:txBody>
          <a:bodyPr/>
          <a:lstStyle/>
          <a:p>
            <a:endParaRPr lang="en-US"/>
          </a:p>
        </p:txBody>
      </p:sp>
      <p:sp>
        <p:nvSpPr>
          <p:cNvPr id="4" name="Freeform 4"/>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6">
              <a:alphaModFix amt="54000"/>
            </a:blip>
            <a:stretch>
              <a:fillRect l="-48888" r="-28888"/>
            </a:stretch>
          </a:blipFill>
        </p:spPr>
        <p:txBody>
          <a:bodyPr/>
          <a:lstStyle/>
          <a:p>
            <a:endParaRPr lang="en-US" dirty="0"/>
          </a:p>
        </p:txBody>
      </p:sp>
      <p:sp>
        <p:nvSpPr>
          <p:cNvPr id="5" name="TextBox 5"/>
          <p:cNvSpPr txBox="1"/>
          <p:nvPr/>
        </p:nvSpPr>
        <p:spPr>
          <a:xfrm>
            <a:off x="1328835" y="955923"/>
            <a:ext cx="14808125" cy="2462213"/>
          </a:xfrm>
          <a:prstGeom prst="rect">
            <a:avLst/>
          </a:prstGeom>
        </p:spPr>
        <p:txBody>
          <a:bodyPr lIns="0" tIns="0" rIns="0" bIns="0" rtlCol="0" anchor="t">
            <a:spAutoFit/>
          </a:bodyPr>
          <a:lstStyle/>
          <a:p>
            <a:pPr marL="0" lvl="0" indent="0" algn="ctr">
              <a:spcBef>
                <a:spcPct val="0"/>
              </a:spcBef>
            </a:pPr>
            <a:r>
              <a:rPr lang="en-US" sz="8000" b="1" dirty="0">
                <a:solidFill>
                  <a:srgbClr val="FFFFFF"/>
                </a:solidFill>
                <a:latin typeface="Poppins Medium Bold"/>
                <a:ea typeface="Poppins Medium Bold"/>
                <a:cs typeface="Poppins Medium Bold"/>
                <a:sym typeface="Poppins Medium Bold"/>
              </a:rPr>
              <a:t>Implementation of a Chatbot</a:t>
            </a:r>
            <a:endParaRPr lang="en-US" sz="8000" b="1" u="none" strike="noStrike" dirty="0">
              <a:solidFill>
                <a:srgbClr val="FFFFFF"/>
              </a:solidFill>
              <a:latin typeface="Poppins Medium Bold"/>
              <a:ea typeface="Poppins Medium Bold"/>
              <a:cs typeface="Poppins Medium Bold"/>
              <a:sym typeface="Poppins Medium Bold"/>
            </a:endParaRPr>
          </a:p>
        </p:txBody>
      </p:sp>
      <p:sp>
        <p:nvSpPr>
          <p:cNvPr id="6" name="TextBox 6"/>
          <p:cNvSpPr txBox="1"/>
          <p:nvPr/>
        </p:nvSpPr>
        <p:spPr>
          <a:xfrm>
            <a:off x="304648" y="6214873"/>
            <a:ext cx="16136962" cy="4924425"/>
          </a:xfrm>
          <a:prstGeom prst="rect">
            <a:avLst/>
          </a:prstGeom>
        </p:spPr>
        <p:txBody>
          <a:bodyPr wrap="square" lIns="0" tIns="0" rIns="0" bIns="0" rtlCol="0" anchor="t">
            <a:spAutoFit/>
          </a:bodyPr>
          <a:lstStyle/>
          <a:p>
            <a:r>
              <a:rPr lang="en-US" sz="4000" b="1" spc="1345" dirty="0">
                <a:solidFill>
                  <a:schemeClr val="accent5">
                    <a:lumMod val="60000"/>
                    <a:lumOff val="40000"/>
                  </a:schemeClr>
                </a:solidFill>
                <a:latin typeface="Times New Roman" panose="02020603050405020304" pitchFamily="18" charset="0"/>
                <a:ea typeface="Poppins Medium Bold"/>
                <a:cs typeface="Times New Roman" panose="02020603050405020304" pitchFamily="18" charset="0"/>
                <a:sym typeface="Poppins Medium Bold"/>
              </a:rPr>
              <a:t>Presented By: </a:t>
            </a:r>
            <a: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t>SHEHRYAR SHEHRYAR </a:t>
            </a:r>
            <a:b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br>
            <a:r>
              <a:rPr lang="en-US" sz="4000" b="1" spc="1345" dirty="0">
                <a:solidFill>
                  <a:schemeClr val="accent5">
                    <a:lumMod val="60000"/>
                    <a:lumOff val="40000"/>
                  </a:schemeClr>
                </a:solidFill>
                <a:latin typeface="Times New Roman" panose="02020603050405020304" pitchFamily="18" charset="0"/>
                <a:cs typeface="Times New Roman" panose="02020603050405020304" pitchFamily="18" charset="0"/>
                <a:sym typeface="Poppins Medium Bold"/>
              </a:rPr>
              <a:t>Student ID: </a:t>
            </a:r>
            <a: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t>P2952028</a:t>
            </a:r>
            <a:b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br>
            <a:r>
              <a:rPr lang="en-US" sz="4000" b="1" spc="1345" dirty="0">
                <a:solidFill>
                  <a:schemeClr val="accent5">
                    <a:lumMod val="60000"/>
                    <a:lumOff val="40000"/>
                  </a:schemeClr>
                </a:solidFill>
                <a:latin typeface="Times New Roman" panose="02020603050405020304" pitchFamily="18" charset="0"/>
                <a:cs typeface="Times New Roman" panose="02020603050405020304" pitchFamily="18" charset="0"/>
                <a:sym typeface="Poppins Medium Bold"/>
              </a:rPr>
              <a:t>Course:</a:t>
            </a:r>
            <a: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t> Natural Language Processing</a:t>
            </a:r>
            <a:b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br>
            <a:r>
              <a:rPr lang="en-US" sz="4000" b="1" spc="1345" dirty="0">
                <a:solidFill>
                  <a:schemeClr val="accent5">
                    <a:lumMod val="60000"/>
                    <a:lumOff val="40000"/>
                  </a:schemeClr>
                </a:solidFill>
                <a:latin typeface="Times New Roman" panose="02020603050405020304" pitchFamily="18" charset="0"/>
                <a:cs typeface="Times New Roman" panose="02020603050405020304" pitchFamily="18" charset="0"/>
                <a:sym typeface="Poppins Medium Bold"/>
              </a:rPr>
              <a:t>Date: </a:t>
            </a:r>
            <a: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t>13/November/2025</a:t>
            </a:r>
            <a:b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br>
            <a:b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br>
            <a:b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br>
            <a:br>
              <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rPr>
            </a:br>
            <a:endParaRPr lang="en-US" sz="4000" b="1" spc="1345" dirty="0">
              <a:solidFill>
                <a:schemeClr val="bg1"/>
              </a:solidFill>
              <a:latin typeface="Times New Roman" panose="02020603050405020304" pitchFamily="18" charset="0"/>
              <a:ea typeface="Poppins Medium Bold"/>
              <a:cs typeface="Times New Roman" panose="02020603050405020304" pitchFamily="18" charset="0"/>
              <a:sym typeface="Poppins Medium Bold"/>
            </a:endParaRPr>
          </a:p>
        </p:txBody>
      </p:sp>
      <p:sp>
        <p:nvSpPr>
          <p:cNvPr id="8" name="TextBox 5">
            <a:extLst>
              <a:ext uri="{FF2B5EF4-FFF2-40B4-BE49-F238E27FC236}">
                <a16:creationId xmlns:a16="http://schemas.microsoft.com/office/drawing/2014/main" id="{AFFD5019-D572-4F6A-A71E-E442F0FE0201}"/>
              </a:ext>
            </a:extLst>
          </p:cNvPr>
          <p:cNvSpPr txBox="1"/>
          <p:nvPr/>
        </p:nvSpPr>
        <p:spPr>
          <a:xfrm>
            <a:off x="1739936" y="3319016"/>
            <a:ext cx="14808125" cy="1538883"/>
          </a:xfrm>
          <a:prstGeom prst="rect">
            <a:avLst/>
          </a:prstGeom>
        </p:spPr>
        <p:txBody>
          <a:bodyPr lIns="0" tIns="0" rIns="0" bIns="0" rtlCol="0" anchor="t">
            <a:spAutoFit/>
          </a:bodyPr>
          <a:lstStyle/>
          <a:p>
            <a:pPr marL="0" lvl="0" indent="0" algn="ctr">
              <a:spcBef>
                <a:spcPct val="0"/>
              </a:spcBef>
            </a:pPr>
            <a:r>
              <a:rPr lang="en-US" sz="5000" b="1" u="none" strike="noStrike" dirty="0">
                <a:solidFill>
                  <a:srgbClr val="FFFFFF"/>
                </a:solidFill>
                <a:latin typeface="Times New Roman" panose="02020603050405020304" pitchFamily="18" charset="0"/>
                <a:ea typeface="Tahoma" panose="020B0604030504040204" pitchFamily="34" charset="0"/>
                <a:cs typeface="Times New Roman" panose="02020603050405020304" pitchFamily="18" charset="0"/>
                <a:sym typeface="Poppins Medium Bold"/>
              </a:rPr>
              <a:t>A Comparative Study of </a:t>
            </a:r>
            <a:r>
              <a:rPr lang="en-US" sz="5000" b="1" dirty="0">
                <a:solidFill>
                  <a:srgbClr val="FFFFFF"/>
                </a:solidFill>
                <a:latin typeface="Times New Roman" panose="02020603050405020304" pitchFamily="18" charset="0"/>
                <a:ea typeface="Tahoma" panose="020B0604030504040204" pitchFamily="34" charset="0"/>
                <a:cs typeface="Times New Roman" panose="02020603050405020304" pitchFamily="18" charset="0"/>
                <a:sym typeface="Poppins Medium Bold"/>
              </a:rPr>
              <a:t>RNN</a:t>
            </a:r>
            <a:r>
              <a:rPr lang="en-US" sz="5000" b="1" u="none" strike="noStrike" dirty="0">
                <a:solidFill>
                  <a:srgbClr val="FFFFFF"/>
                </a:solidFill>
                <a:latin typeface="Times New Roman" panose="02020603050405020304" pitchFamily="18" charset="0"/>
                <a:ea typeface="Tahoma" panose="020B0604030504040204" pitchFamily="34" charset="0"/>
                <a:cs typeface="Times New Roman" panose="02020603050405020304" pitchFamily="18" charset="0"/>
                <a:sym typeface="Poppins Medium Bold"/>
              </a:rPr>
              <a:t>, </a:t>
            </a:r>
            <a:r>
              <a:rPr lang="en-US" sz="5000" b="1" dirty="0">
                <a:solidFill>
                  <a:srgbClr val="FFFFFF"/>
                </a:solidFill>
                <a:latin typeface="Times New Roman" panose="02020603050405020304" pitchFamily="18" charset="0"/>
                <a:ea typeface="Tahoma" panose="020B0604030504040204" pitchFamily="34" charset="0"/>
                <a:cs typeface="Times New Roman" panose="02020603050405020304" pitchFamily="18" charset="0"/>
                <a:sym typeface="Poppins Medium Bold"/>
              </a:rPr>
              <a:t>GRU, LSTM,</a:t>
            </a:r>
            <a:br>
              <a:rPr lang="en-US" sz="5000" b="1" dirty="0">
                <a:solidFill>
                  <a:srgbClr val="FFFFFF"/>
                </a:solidFill>
                <a:latin typeface="Times New Roman" panose="02020603050405020304" pitchFamily="18" charset="0"/>
                <a:ea typeface="Tahoma" panose="020B0604030504040204" pitchFamily="34" charset="0"/>
                <a:cs typeface="Times New Roman" panose="02020603050405020304" pitchFamily="18" charset="0"/>
                <a:sym typeface="Poppins Medium Bold"/>
              </a:rPr>
            </a:br>
            <a:r>
              <a:rPr lang="en-US" sz="5000" b="1" dirty="0">
                <a:solidFill>
                  <a:srgbClr val="FFFFFF"/>
                </a:solidFill>
                <a:latin typeface="Times New Roman" panose="02020603050405020304" pitchFamily="18" charset="0"/>
                <a:ea typeface="Tahoma" panose="020B0604030504040204" pitchFamily="34" charset="0"/>
                <a:cs typeface="Times New Roman" panose="02020603050405020304" pitchFamily="18" charset="0"/>
                <a:sym typeface="Poppins Medium Bold"/>
              </a:rPr>
              <a:t>Transformer, MLP</a:t>
            </a:r>
            <a:endParaRPr lang="en-US" sz="5000" b="1" u="none" strike="noStrike" dirty="0">
              <a:solidFill>
                <a:srgbClr val="FFFFFF"/>
              </a:solidFill>
              <a:latin typeface="Times New Roman" panose="02020603050405020304" pitchFamily="18" charset="0"/>
              <a:ea typeface="Tahoma" panose="020B0604030504040204" pitchFamily="34" charset="0"/>
              <a:cs typeface="Times New Roman" panose="02020603050405020304" pitchFamily="18" charset="0"/>
              <a:sym typeface="Poppins Medium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21D18-73CD-CE1A-D528-FC7D16D4B6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C8155B-D4D9-A314-75A4-5157217420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A1A34D41-E4E8-D7CD-6642-8B85BC000C4F}"/>
              </a:ext>
            </a:extLst>
          </p:cNvPr>
          <p:cNvSpPr/>
          <p:nvPr/>
        </p:nvSpPr>
        <p:spPr>
          <a:xfrm>
            <a:off x="-489928"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F3257C51-891C-C41A-0568-958FA3987CEE}"/>
              </a:ext>
            </a:extLst>
          </p:cNvPr>
          <p:cNvSpPr txBox="1"/>
          <p:nvPr/>
        </p:nvSpPr>
        <p:spPr>
          <a:xfrm>
            <a:off x="848081" y="3243943"/>
            <a:ext cx="13048779" cy="3152017"/>
          </a:xfrm>
          <a:prstGeom prst="rect">
            <a:avLst/>
          </a:prstGeom>
        </p:spPr>
        <p:txBody>
          <a:bodyPr wrap="square" lIns="0" tIns="0" rIns="0" bIns="0" rtlCol="0" anchor="t">
            <a:spAutoFit/>
          </a:bodyPr>
          <a:lstStyle/>
          <a:p>
            <a:pPr marL="0" lvl="0" indent="0" algn="r">
              <a:lnSpc>
                <a:spcPts val="12049"/>
              </a:lnSpc>
              <a:spcBef>
                <a:spcPct val="0"/>
              </a:spcBef>
            </a:pPr>
            <a:r>
              <a:rPr lang="en-US" sz="11930" b="1" dirty="0">
                <a:solidFill>
                  <a:srgbClr val="FFFFFF"/>
                </a:solidFill>
                <a:latin typeface="Poppins Medium Bold"/>
                <a:ea typeface="Poppins Medium Bold"/>
                <a:cs typeface="Poppins Medium Bold"/>
                <a:sym typeface="Poppins Medium Bold"/>
              </a:rPr>
              <a:t>Data / Materials / Inputs</a:t>
            </a:r>
          </a:p>
        </p:txBody>
      </p:sp>
      <p:sp>
        <p:nvSpPr>
          <p:cNvPr id="6" name="AutoShape 6">
            <a:extLst>
              <a:ext uri="{FF2B5EF4-FFF2-40B4-BE49-F238E27FC236}">
                <a16:creationId xmlns:a16="http://schemas.microsoft.com/office/drawing/2014/main" id="{F0C9D7A1-9DCE-584B-8B05-B6369B33200F}"/>
              </a:ext>
            </a:extLst>
          </p:cNvPr>
          <p:cNvSpPr/>
          <p:nvPr/>
        </p:nvSpPr>
        <p:spPr>
          <a:xfrm>
            <a:off x="5802686" y="6457009"/>
            <a:ext cx="6682629" cy="0"/>
          </a:xfrm>
          <a:prstGeom prst="line">
            <a:avLst/>
          </a:prstGeom>
          <a:ln w="19050" cap="rnd">
            <a:solidFill>
              <a:srgbClr val="FFFFFF"/>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765656798"/>
      </p:ext>
    </p:extLst>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D32BE0B-8208-3EC8-DAEC-5D43DCC34126}"/>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E8AE95EC-6CCC-E86E-E71E-62313F9EDD8D}"/>
              </a:ext>
            </a:extLst>
          </p:cNvPr>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16E22F3A-76AC-D727-AFBE-0487882ADC0C}"/>
              </a:ext>
            </a:extLst>
          </p:cNvPr>
          <p:cNvSpPr txBox="1"/>
          <p:nvPr/>
        </p:nvSpPr>
        <p:spPr>
          <a:xfrm>
            <a:off x="381000" y="1028700"/>
            <a:ext cx="14020800" cy="1221488"/>
          </a:xfrm>
          <a:prstGeom prst="rect">
            <a:avLst/>
          </a:prstGeom>
        </p:spPr>
        <p:txBody>
          <a:bodyPr wrap="square" lIns="0" tIns="0" rIns="0" bIns="0" rtlCol="0" anchor="t">
            <a:spAutoFit/>
          </a:bodyPr>
          <a:lstStyle/>
          <a:p>
            <a:pPr algn="r">
              <a:lnSpc>
                <a:spcPts val="9090"/>
              </a:lnSpc>
            </a:pPr>
            <a:r>
              <a:rPr lang="en-US" sz="9000" b="1" dirty="0">
                <a:solidFill>
                  <a:srgbClr val="FFFFFF"/>
                </a:solidFill>
                <a:latin typeface="Poppins Medium Bold"/>
                <a:ea typeface="Poppins Medium Bold"/>
                <a:cs typeface="Poppins Medium Bold"/>
                <a:sym typeface="Poppins Medium Bold"/>
              </a:rPr>
              <a:t>Data /Material /Input</a:t>
            </a:r>
          </a:p>
        </p:txBody>
      </p:sp>
      <p:sp>
        <p:nvSpPr>
          <p:cNvPr id="12" name="TextBox 12">
            <a:extLst>
              <a:ext uri="{FF2B5EF4-FFF2-40B4-BE49-F238E27FC236}">
                <a16:creationId xmlns:a16="http://schemas.microsoft.com/office/drawing/2014/main" id="{34564C17-B6CF-A2CC-CCB1-742D0CC5B9BC}"/>
              </a:ext>
            </a:extLst>
          </p:cNvPr>
          <p:cNvSpPr txBox="1"/>
          <p:nvPr/>
        </p:nvSpPr>
        <p:spPr>
          <a:xfrm>
            <a:off x="914400" y="3422617"/>
            <a:ext cx="16840200" cy="3270126"/>
          </a:xfrm>
          <a:prstGeom prst="rect">
            <a:avLst/>
          </a:prstGeom>
        </p:spPr>
        <p:txBody>
          <a:bodyPr wrap="square" lIns="0" tIns="0" rIns="0" bIns="0" rtlCol="0" anchor="t">
            <a:spAutoFit/>
          </a:bodyPr>
          <a:lstStyle/>
          <a:p>
            <a:pPr marL="685800" indent="-685800">
              <a:spcAft>
                <a:spcPts val="1500"/>
              </a:spcAft>
              <a:buFont typeface="Arial" panose="020B0604020202020204" pitchFamily="34" charset="0"/>
              <a:buChar char="•"/>
            </a:pPr>
            <a:r>
              <a:rPr lang="en-US" sz="3500" dirty="0">
                <a:solidFill>
                  <a:schemeClr val="accent5">
                    <a:lumMod val="60000"/>
                    <a:lumOff val="40000"/>
                  </a:schemeClr>
                </a:solidFill>
                <a:latin typeface="Times New Roman" panose="02020603050405020304" pitchFamily="18" charset="0"/>
                <a:ea typeface="Poppins Light"/>
                <a:cs typeface="Times New Roman" panose="02020603050405020304" pitchFamily="18" charset="0"/>
                <a:sym typeface="Poppins Light"/>
              </a:rPr>
              <a:t>Dataset: </a:t>
            </a:r>
            <a:r>
              <a:rPr lang="en-US" sz="3500" dirty="0">
                <a:solidFill>
                  <a:schemeClr val="bg1"/>
                </a:solidFill>
                <a:latin typeface="Times New Roman" panose="02020603050405020304" pitchFamily="18" charset="0"/>
                <a:ea typeface="Poppins Light"/>
                <a:cs typeface="Times New Roman" panose="02020603050405020304" pitchFamily="18" charset="0"/>
                <a:sym typeface="Poppins Light"/>
              </a:rPr>
              <a:t>Custom Q&amp;A pairs covering greetings, AI, and Python topics.</a:t>
            </a:r>
          </a:p>
          <a:p>
            <a:pPr marL="685800" indent="-685800">
              <a:spcAft>
                <a:spcPts val="1500"/>
              </a:spcAft>
              <a:buFont typeface="Arial" panose="020B0604020202020204" pitchFamily="34" charset="0"/>
              <a:buChar char="•"/>
            </a:pPr>
            <a:r>
              <a:rPr lang="en-US" sz="3500" dirty="0">
                <a:solidFill>
                  <a:schemeClr val="accent5">
                    <a:lumMod val="60000"/>
                    <a:lumOff val="40000"/>
                  </a:schemeClr>
                </a:solidFill>
                <a:latin typeface="Times New Roman" panose="02020603050405020304" pitchFamily="18" charset="0"/>
                <a:ea typeface="Poppins Light"/>
                <a:cs typeface="Times New Roman" panose="02020603050405020304" pitchFamily="18" charset="0"/>
                <a:sym typeface="Poppins Light"/>
              </a:rPr>
              <a:t>Tools &amp; Libraries: </a:t>
            </a:r>
            <a:r>
              <a:rPr lang="en-US" sz="3500" dirty="0">
                <a:solidFill>
                  <a:schemeClr val="bg1"/>
                </a:solidFill>
                <a:latin typeface="Times New Roman" panose="02020603050405020304" pitchFamily="18" charset="0"/>
                <a:ea typeface="Poppins Light"/>
                <a:cs typeface="Times New Roman" panose="02020603050405020304" pitchFamily="18" charset="0"/>
                <a:sym typeface="Poppins Light"/>
              </a:rPr>
              <a:t>Python, PyTorch, NLTK, Matplotlib.</a:t>
            </a:r>
          </a:p>
          <a:p>
            <a:pPr marL="685800" indent="-685800">
              <a:spcAft>
                <a:spcPts val="1500"/>
              </a:spcAft>
              <a:buFont typeface="Arial" panose="020B0604020202020204" pitchFamily="34" charset="0"/>
              <a:buChar char="•"/>
            </a:pPr>
            <a:r>
              <a:rPr lang="en-US" sz="3500" dirty="0">
                <a:solidFill>
                  <a:schemeClr val="accent5">
                    <a:lumMod val="60000"/>
                    <a:lumOff val="40000"/>
                  </a:schemeClr>
                </a:solidFill>
                <a:latin typeface="Times New Roman" panose="02020603050405020304" pitchFamily="18" charset="0"/>
                <a:ea typeface="Poppins Light"/>
                <a:cs typeface="Times New Roman" panose="02020603050405020304" pitchFamily="18" charset="0"/>
                <a:sym typeface="Poppins Light"/>
              </a:rPr>
              <a:t>Preprocessing: </a:t>
            </a:r>
            <a:r>
              <a:rPr lang="en-US" sz="3500" dirty="0">
                <a:solidFill>
                  <a:schemeClr val="bg1"/>
                </a:solidFill>
                <a:latin typeface="Times New Roman" panose="02020603050405020304" pitchFamily="18" charset="0"/>
                <a:ea typeface="Poppins Light"/>
                <a:cs typeface="Times New Roman" panose="02020603050405020304" pitchFamily="18" charset="0"/>
                <a:sym typeface="Poppins Light"/>
              </a:rPr>
              <a:t>Tokenization, padding, and vocabulary creation with &lt;PAD&gt;, &lt;SOS&gt;, &lt;EOS&gt;, &lt;UNK&gt; tokens.</a:t>
            </a:r>
          </a:p>
          <a:p>
            <a:pPr marL="685800" indent="-685800">
              <a:spcAft>
                <a:spcPts val="1500"/>
              </a:spcAft>
              <a:buFont typeface="Arial" panose="020B0604020202020204" pitchFamily="34" charset="0"/>
              <a:buChar char="•"/>
            </a:pPr>
            <a:r>
              <a:rPr lang="en-US" sz="3500" dirty="0">
                <a:solidFill>
                  <a:schemeClr val="accent5">
                    <a:lumMod val="60000"/>
                    <a:lumOff val="40000"/>
                  </a:schemeClr>
                </a:solidFill>
                <a:latin typeface="Times New Roman" panose="02020603050405020304" pitchFamily="18" charset="0"/>
                <a:ea typeface="Poppins Light"/>
                <a:cs typeface="Times New Roman" panose="02020603050405020304" pitchFamily="18" charset="0"/>
                <a:sym typeface="Poppins Light"/>
              </a:rPr>
              <a:t>Hardware: </a:t>
            </a:r>
            <a:r>
              <a:rPr lang="en-US" sz="3500" dirty="0">
                <a:solidFill>
                  <a:schemeClr val="bg1"/>
                </a:solidFill>
                <a:latin typeface="Times New Roman" panose="02020603050405020304" pitchFamily="18" charset="0"/>
                <a:ea typeface="Poppins Light"/>
                <a:cs typeface="Times New Roman" panose="02020603050405020304" pitchFamily="18" charset="0"/>
                <a:sym typeface="Poppins Light"/>
              </a:rPr>
              <a:t>GPU-enabled environment for training.</a:t>
            </a:r>
          </a:p>
        </p:txBody>
      </p:sp>
    </p:spTree>
    <p:extLst>
      <p:ext uri="{BB962C8B-B14F-4D97-AF65-F5344CB8AC3E}">
        <p14:creationId xmlns:p14="http://schemas.microsoft.com/office/powerpoint/2010/main" val="884622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489928"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130221" y="3316269"/>
            <a:ext cx="14681707" cy="3124411"/>
          </a:xfrm>
          <a:prstGeom prst="rect">
            <a:avLst/>
          </a:prstGeom>
        </p:spPr>
        <p:txBody>
          <a:bodyPr lIns="0" tIns="0" rIns="0" bIns="0" rtlCol="0" anchor="t">
            <a:spAutoFit/>
          </a:bodyPr>
          <a:lstStyle/>
          <a:p>
            <a:pPr marL="0" lvl="0" indent="0" algn="r">
              <a:lnSpc>
                <a:spcPts val="12049"/>
              </a:lnSpc>
              <a:spcBef>
                <a:spcPct val="0"/>
              </a:spcBef>
            </a:pPr>
            <a:r>
              <a:rPr lang="en-US" sz="11930" b="1" dirty="0">
                <a:solidFill>
                  <a:srgbClr val="FFFFFF"/>
                </a:solidFill>
                <a:latin typeface="Poppins Medium Bold"/>
                <a:ea typeface="Poppins Medium Bold"/>
                <a:cs typeface="Poppins Medium Bold"/>
                <a:sym typeface="Poppins Medium Bold"/>
              </a:rPr>
              <a:t>Implementation / Process</a:t>
            </a:r>
          </a:p>
        </p:txBody>
      </p:sp>
      <p:sp>
        <p:nvSpPr>
          <p:cNvPr id="6" name="AutoShape 6"/>
          <p:cNvSpPr/>
          <p:nvPr/>
        </p:nvSpPr>
        <p:spPr>
          <a:xfrm>
            <a:off x="5802686" y="6457009"/>
            <a:ext cx="6682629" cy="0"/>
          </a:xfrm>
          <a:prstGeom prst="line">
            <a:avLst/>
          </a:prstGeom>
          <a:ln w="19050" cap="rnd">
            <a:solidFill>
              <a:srgbClr val="FFFFFF"/>
            </a:solidFill>
            <a:prstDash val="solid"/>
            <a:headEnd type="none" w="sm" len="sm"/>
            <a:tailEnd type="none" w="sm" len="sm"/>
          </a:ln>
        </p:spPr>
        <p:txBody>
          <a:bodyPr/>
          <a:lstStyle/>
          <a:p>
            <a:endParaRPr lang="en-US"/>
          </a:p>
        </p:txBody>
      </p:sp>
    </p:spTree>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7E643CA-9D9B-6BA7-8E2D-F0B253CCE35A}"/>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A186E630-CF5E-3077-9FA5-E54CCCE4DB32}"/>
              </a:ext>
            </a:extLst>
          </p:cNvPr>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B5B7149A-9DF5-7338-48C3-4C0670A9B698}"/>
              </a:ext>
            </a:extLst>
          </p:cNvPr>
          <p:cNvSpPr txBox="1"/>
          <p:nvPr/>
        </p:nvSpPr>
        <p:spPr>
          <a:xfrm>
            <a:off x="304800" y="330123"/>
            <a:ext cx="14020800" cy="3152017"/>
          </a:xfrm>
          <a:prstGeom prst="rect">
            <a:avLst/>
          </a:prstGeom>
        </p:spPr>
        <p:txBody>
          <a:bodyPr wrap="square" lIns="0" tIns="0" rIns="0" bIns="0" rtlCol="0" anchor="t">
            <a:spAutoFit/>
          </a:bodyPr>
          <a:lstStyle/>
          <a:p>
            <a:pPr lvl="0">
              <a:lnSpc>
                <a:spcPts val="12049"/>
              </a:lnSpc>
              <a:spcBef>
                <a:spcPct val="0"/>
              </a:spcBef>
            </a:pPr>
            <a:r>
              <a:rPr lang="en-US" sz="9600" b="1" dirty="0">
                <a:solidFill>
                  <a:srgbClr val="FFFFFF"/>
                </a:solidFill>
                <a:latin typeface="Poppins Medium Bold"/>
                <a:ea typeface="Poppins Medium Bold"/>
                <a:cs typeface="Poppins Medium Bold"/>
                <a:sym typeface="Poppins Medium Bold"/>
              </a:rPr>
              <a:t>Implementation / Process</a:t>
            </a:r>
          </a:p>
        </p:txBody>
      </p:sp>
      <p:sp>
        <p:nvSpPr>
          <p:cNvPr id="12" name="TextBox 12">
            <a:extLst>
              <a:ext uri="{FF2B5EF4-FFF2-40B4-BE49-F238E27FC236}">
                <a16:creationId xmlns:a16="http://schemas.microsoft.com/office/drawing/2014/main" id="{9A4D5892-CE0E-3AC8-5214-4C46D05DAC14}"/>
              </a:ext>
            </a:extLst>
          </p:cNvPr>
          <p:cNvSpPr txBox="1"/>
          <p:nvPr/>
        </p:nvSpPr>
        <p:spPr>
          <a:xfrm>
            <a:off x="914400" y="3422617"/>
            <a:ext cx="16840200" cy="4924425"/>
          </a:xfrm>
          <a:prstGeom prst="rect">
            <a:avLst/>
          </a:prstGeom>
        </p:spPr>
        <p:txBody>
          <a:bodyPr wrap="square" lIns="0" tIns="0" rIns="0" bIns="0" rtlCol="0" anchor="t">
            <a:spAutoFit/>
          </a:bodyPr>
          <a:lstStyle/>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RNN: Sequence-to-sequence model using GRU encoder-decoder.</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CNN: 1D convolutional network capturing local text patterns.</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MLP: Fully connected feedforward network as baseline.</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Each model uses embedding layers for semantic representation.</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Training: 18 epochs with teacher forcing for RNN and comparative setup for CNN, MLP.</a:t>
            </a:r>
          </a:p>
        </p:txBody>
      </p:sp>
    </p:spTree>
    <p:extLst>
      <p:ext uri="{BB962C8B-B14F-4D97-AF65-F5344CB8AC3E}">
        <p14:creationId xmlns:p14="http://schemas.microsoft.com/office/powerpoint/2010/main" val="3533658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E6473-C557-70B2-4D3E-A648373CEE4E}"/>
              </a:ext>
            </a:extLst>
          </p:cNvPr>
          <p:cNvSpPr txBox="1"/>
          <p:nvPr/>
        </p:nvSpPr>
        <p:spPr>
          <a:xfrm>
            <a:off x="1143000" y="571500"/>
            <a:ext cx="9372600" cy="1569660"/>
          </a:xfrm>
          <a:prstGeom prst="rect">
            <a:avLst/>
          </a:prstGeom>
          <a:noFill/>
        </p:spPr>
        <p:txBody>
          <a:bodyPr wrap="square" rtlCol="0">
            <a:spAutoFit/>
          </a:bodyPr>
          <a:lstStyle/>
          <a:p>
            <a:r>
              <a:rPr lang="en-US" sz="9600" b="1" dirty="0">
                <a:latin typeface="Poppins Medium Bold"/>
                <a:cs typeface="Poppins Medium Bold"/>
              </a:rPr>
              <a:t>CODE:</a:t>
            </a:r>
          </a:p>
        </p:txBody>
      </p:sp>
      <p:sp>
        <p:nvSpPr>
          <p:cNvPr id="7" name="TextBox 6">
            <a:extLst>
              <a:ext uri="{FF2B5EF4-FFF2-40B4-BE49-F238E27FC236}">
                <a16:creationId xmlns:a16="http://schemas.microsoft.com/office/drawing/2014/main" id="{714795E1-F8AC-4FE2-EC8D-92BDC3C4611C}"/>
              </a:ext>
            </a:extLst>
          </p:cNvPr>
          <p:cNvSpPr txBox="1"/>
          <p:nvPr/>
        </p:nvSpPr>
        <p:spPr>
          <a:xfrm>
            <a:off x="0" y="9826275"/>
            <a:ext cx="58674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Image#1: Data Loading </a:t>
            </a:r>
          </a:p>
        </p:txBody>
      </p:sp>
      <p:pic>
        <p:nvPicPr>
          <p:cNvPr id="5" name="Picture 4" descr="A screen shot of a computer program">
            <a:extLst>
              <a:ext uri="{FF2B5EF4-FFF2-40B4-BE49-F238E27FC236}">
                <a16:creationId xmlns:a16="http://schemas.microsoft.com/office/drawing/2014/main" id="{CEF7F8B6-EF26-4B09-E454-452FD0615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0089"/>
            <a:ext cx="7857289" cy="8153400"/>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F95DC0FB-0D1E-EC25-4B86-1F70CF623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0"/>
            <a:ext cx="9868228" cy="6764357"/>
          </a:xfrm>
          <a:prstGeom prst="rect">
            <a:avLst/>
          </a:prstGeom>
        </p:spPr>
      </p:pic>
      <p:pic>
        <p:nvPicPr>
          <p:cNvPr id="10" name="Picture 9" descr="A screen shot of a computer program">
            <a:extLst>
              <a:ext uri="{FF2B5EF4-FFF2-40B4-BE49-F238E27FC236}">
                <a16:creationId xmlns:a16="http://schemas.microsoft.com/office/drawing/2014/main" id="{175F1646-765F-660B-9A95-BAA642CBD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5429" y="7257246"/>
            <a:ext cx="8437614" cy="2569029"/>
          </a:xfrm>
          <a:prstGeom prst="rect">
            <a:avLst/>
          </a:prstGeom>
        </p:spPr>
      </p:pic>
      <p:sp>
        <p:nvSpPr>
          <p:cNvPr id="11" name="TextBox 10">
            <a:extLst>
              <a:ext uri="{FF2B5EF4-FFF2-40B4-BE49-F238E27FC236}">
                <a16:creationId xmlns:a16="http://schemas.microsoft.com/office/drawing/2014/main" id="{B647D670-46DE-A1E0-C34A-BC0841D76644}"/>
              </a:ext>
            </a:extLst>
          </p:cNvPr>
          <p:cNvSpPr txBox="1"/>
          <p:nvPr/>
        </p:nvSpPr>
        <p:spPr>
          <a:xfrm>
            <a:off x="10077614" y="6764357"/>
            <a:ext cx="58674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Image#2: Clean Dataset</a:t>
            </a:r>
          </a:p>
        </p:txBody>
      </p:sp>
      <p:sp>
        <p:nvSpPr>
          <p:cNvPr id="12" name="TextBox 11">
            <a:extLst>
              <a:ext uri="{FF2B5EF4-FFF2-40B4-BE49-F238E27FC236}">
                <a16:creationId xmlns:a16="http://schemas.microsoft.com/office/drawing/2014/main" id="{49D4A700-4610-ECFE-083E-708DC4D19315}"/>
              </a:ext>
            </a:extLst>
          </p:cNvPr>
          <p:cNvSpPr txBox="1"/>
          <p:nvPr/>
        </p:nvSpPr>
        <p:spPr>
          <a:xfrm>
            <a:off x="15163800" y="9804010"/>
            <a:ext cx="4012727"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Image#3: Filter Dataset</a:t>
            </a:r>
          </a:p>
        </p:txBody>
      </p:sp>
    </p:spTree>
    <p:extLst>
      <p:ext uri="{BB962C8B-B14F-4D97-AF65-F5344CB8AC3E}">
        <p14:creationId xmlns:p14="http://schemas.microsoft.com/office/powerpoint/2010/main" val="3891700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41BED0-4C11-37D3-E47C-F4D31B442AA4}"/>
              </a:ext>
            </a:extLst>
          </p:cNvPr>
          <p:cNvSpPr txBox="1"/>
          <p:nvPr/>
        </p:nvSpPr>
        <p:spPr>
          <a:xfrm>
            <a:off x="11811000" y="8806698"/>
            <a:ext cx="47244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Image#5: </a:t>
            </a:r>
            <a:r>
              <a:rPr lang="en-US" sz="2500" dirty="0" err="1">
                <a:latin typeface="Times New Roman" panose="02020603050405020304" pitchFamily="18" charset="0"/>
                <a:cs typeface="Times New Roman" panose="02020603050405020304" pitchFamily="18" charset="0"/>
              </a:rPr>
              <a:t>Dataloads</a:t>
            </a:r>
            <a:endParaRPr lang="en-US" sz="2500" dirty="0">
              <a:latin typeface="Times New Roman" panose="02020603050405020304" pitchFamily="18" charset="0"/>
              <a:cs typeface="Times New Roman" panose="02020603050405020304" pitchFamily="18" charset="0"/>
            </a:endParaRPr>
          </a:p>
        </p:txBody>
      </p:sp>
      <p:pic>
        <p:nvPicPr>
          <p:cNvPr id="4" name="Picture 3" descr="A screen shot of a computer program&#10;&#10;AI-generated content may be incorrect.">
            <a:extLst>
              <a:ext uri="{FF2B5EF4-FFF2-40B4-BE49-F238E27FC236}">
                <a16:creationId xmlns:a16="http://schemas.microsoft.com/office/drawing/2014/main" id="{7BB11AE7-F5AD-AC17-C544-A8D1D0A06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1"/>
            <a:ext cx="9946167" cy="9826275"/>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80164F79-0793-A3BF-4270-C2BB45397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0"/>
            <a:ext cx="7696200" cy="7581900"/>
          </a:xfrm>
          <a:prstGeom prst="rect">
            <a:avLst/>
          </a:prstGeom>
        </p:spPr>
      </p:pic>
      <p:sp>
        <p:nvSpPr>
          <p:cNvPr id="9" name="TextBox 8">
            <a:extLst>
              <a:ext uri="{FF2B5EF4-FFF2-40B4-BE49-F238E27FC236}">
                <a16:creationId xmlns:a16="http://schemas.microsoft.com/office/drawing/2014/main" id="{DE4F4DC5-29DD-D346-ED20-0D295A9BFF76}"/>
              </a:ext>
            </a:extLst>
          </p:cNvPr>
          <p:cNvSpPr txBox="1"/>
          <p:nvPr/>
        </p:nvSpPr>
        <p:spPr>
          <a:xfrm>
            <a:off x="1143000" y="9826275"/>
            <a:ext cx="47244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Image#4: Vocabulary</a:t>
            </a:r>
          </a:p>
        </p:txBody>
      </p:sp>
    </p:spTree>
    <p:extLst>
      <p:ext uri="{BB962C8B-B14F-4D97-AF65-F5344CB8AC3E}">
        <p14:creationId xmlns:p14="http://schemas.microsoft.com/office/powerpoint/2010/main" val="3414143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35E0681-8261-492A-1A4F-BF8273B0F947}"/>
              </a:ext>
            </a:extLst>
          </p:cNvPr>
          <p:cNvSpPr txBox="1"/>
          <p:nvPr/>
        </p:nvSpPr>
        <p:spPr>
          <a:xfrm>
            <a:off x="914400" y="7292366"/>
            <a:ext cx="34290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Image 6: ANN Model</a:t>
            </a:r>
          </a:p>
        </p:txBody>
      </p:sp>
      <p:sp>
        <p:nvSpPr>
          <p:cNvPr id="10" name="TextBox 9">
            <a:extLst>
              <a:ext uri="{FF2B5EF4-FFF2-40B4-BE49-F238E27FC236}">
                <a16:creationId xmlns:a16="http://schemas.microsoft.com/office/drawing/2014/main" id="{23ED16E2-0229-EC51-E06D-1E3E5E1BC99B}"/>
              </a:ext>
            </a:extLst>
          </p:cNvPr>
          <p:cNvSpPr txBox="1"/>
          <p:nvPr/>
        </p:nvSpPr>
        <p:spPr>
          <a:xfrm>
            <a:off x="11697269" y="2873666"/>
            <a:ext cx="31242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ANN Visualization</a:t>
            </a:r>
          </a:p>
        </p:txBody>
      </p:sp>
      <p:sp>
        <p:nvSpPr>
          <p:cNvPr id="11" name="TextBox 10">
            <a:extLst>
              <a:ext uri="{FF2B5EF4-FFF2-40B4-BE49-F238E27FC236}">
                <a16:creationId xmlns:a16="http://schemas.microsoft.com/office/drawing/2014/main" id="{60940D2E-A408-72C3-C83D-DEA08B7B4FA2}"/>
              </a:ext>
            </a:extLst>
          </p:cNvPr>
          <p:cNvSpPr txBox="1"/>
          <p:nvPr/>
        </p:nvSpPr>
        <p:spPr>
          <a:xfrm>
            <a:off x="10986658" y="5600701"/>
            <a:ext cx="3047431" cy="86177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RNN/LSTM/GRU</a:t>
            </a:r>
          </a:p>
          <a:p>
            <a:endParaRPr lang="en-US" sz="25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2794487-1BAB-C30A-5436-58B65E9B2C5D}"/>
              </a:ext>
            </a:extLst>
          </p:cNvPr>
          <p:cNvSpPr txBox="1"/>
          <p:nvPr/>
        </p:nvSpPr>
        <p:spPr>
          <a:xfrm>
            <a:off x="10134599" y="9812838"/>
            <a:ext cx="7864295" cy="538609"/>
          </a:xfrm>
          <a:prstGeom prst="rect">
            <a:avLst/>
          </a:prstGeom>
          <a:noFill/>
        </p:spPr>
        <p:txBody>
          <a:bodyPr wrap="square" rtlCol="0">
            <a:spAutoFit/>
          </a:bodyPr>
          <a:lstStyle/>
          <a:p>
            <a:r>
              <a:rPr lang="en-US" sz="2900" dirty="0">
                <a:latin typeface="Times New Roman" panose="02020603050405020304" pitchFamily="18" charset="0"/>
                <a:cs typeface="Times New Roman" panose="02020603050405020304" pitchFamily="18" charset="0"/>
              </a:rPr>
              <a:t>RNN/SEQ2SEQ</a:t>
            </a:r>
          </a:p>
        </p:txBody>
      </p:sp>
      <p:pic>
        <p:nvPicPr>
          <p:cNvPr id="4" name="Picture 3" descr="A computer screen shot of a program code">
            <a:extLst>
              <a:ext uri="{FF2B5EF4-FFF2-40B4-BE49-F238E27FC236}">
                <a16:creationId xmlns:a16="http://schemas.microsoft.com/office/drawing/2014/main" id="{045BCA06-A7D4-B128-435E-FEBCA9D32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77199" cy="6972299"/>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D46E567D-2CD3-E301-54F2-657F020AA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1573" y="-20309"/>
            <a:ext cx="8659092" cy="5621010"/>
          </a:xfrm>
          <a:prstGeom prst="rect">
            <a:avLst/>
          </a:prstGeom>
        </p:spPr>
      </p:pic>
      <p:pic>
        <p:nvPicPr>
          <p:cNvPr id="13" name="Picture 12" descr="A screen shot of a computer program&#10;&#10;AI-generated content may be incorrect.">
            <a:extLst>
              <a:ext uri="{FF2B5EF4-FFF2-40B4-BE49-F238E27FC236}">
                <a16:creationId xmlns:a16="http://schemas.microsoft.com/office/drawing/2014/main" id="{4CDDAE4F-4B55-F5EB-98B2-9FEF3C881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7106" y="6057901"/>
            <a:ext cx="8827101" cy="3686632"/>
          </a:xfrm>
          <a:prstGeom prst="rect">
            <a:avLst/>
          </a:prstGeom>
        </p:spPr>
      </p:pic>
    </p:spTree>
    <p:extLst>
      <p:ext uri="{BB962C8B-B14F-4D97-AF65-F5344CB8AC3E}">
        <p14:creationId xmlns:p14="http://schemas.microsoft.com/office/powerpoint/2010/main" val="1201141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1D7F35-9123-1499-B1CE-1317BF8C7F53}"/>
              </a:ext>
            </a:extLst>
          </p:cNvPr>
          <p:cNvSpPr txBox="1"/>
          <p:nvPr/>
        </p:nvSpPr>
        <p:spPr>
          <a:xfrm>
            <a:off x="1456316" y="7734300"/>
            <a:ext cx="3608615"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Transformer P1</a:t>
            </a:r>
          </a:p>
        </p:txBody>
      </p:sp>
      <p:sp>
        <p:nvSpPr>
          <p:cNvPr id="9" name="TextBox 8">
            <a:extLst>
              <a:ext uri="{FF2B5EF4-FFF2-40B4-BE49-F238E27FC236}">
                <a16:creationId xmlns:a16="http://schemas.microsoft.com/office/drawing/2014/main" id="{93B5BB20-120D-FECB-B3CE-95B5C27A76F9}"/>
              </a:ext>
            </a:extLst>
          </p:cNvPr>
          <p:cNvSpPr txBox="1"/>
          <p:nvPr/>
        </p:nvSpPr>
        <p:spPr>
          <a:xfrm>
            <a:off x="11124948" y="4859654"/>
            <a:ext cx="38862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Transformer P2</a:t>
            </a:r>
          </a:p>
        </p:txBody>
      </p:sp>
      <p:sp>
        <p:nvSpPr>
          <p:cNvPr id="10" name="TextBox 9">
            <a:extLst>
              <a:ext uri="{FF2B5EF4-FFF2-40B4-BE49-F238E27FC236}">
                <a16:creationId xmlns:a16="http://schemas.microsoft.com/office/drawing/2014/main" id="{55954FD4-CFDD-E49E-B6A1-D4765C3F8DA3}"/>
              </a:ext>
            </a:extLst>
          </p:cNvPr>
          <p:cNvSpPr txBox="1"/>
          <p:nvPr/>
        </p:nvSpPr>
        <p:spPr>
          <a:xfrm>
            <a:off x="9982200" y="9715500"/>
            <a:ext cx="64008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Build Data</a:t>
            </a:r>
          </a:p>
        </p:txBody>
      </p:sp>
      <p:pic>
        <p:nvPicPr>
          <p:cNvPr id="4" name="Picture 3" descr="A screen shot of a computer program&#10;&#10;AI-generated content may be incorrect.">
            <a:extLst>
              <a:ext uri="{FF2B5EF4-FFF2-40B4-BE49-F238E27FC236}">
                <a16:creationId xmlns:a16="http://schemas.microsoft.com/office/drawing/2014/main" id="{4ABF25B0-A4FD-737A-0E31-88B3C0D55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2"/>
            <a:ext cx="8991600" cy="7576457"/>
          </a:xfrm>
          <a:prstGeom prst="rect">
            <a:avLst/>
          </a:prstGeom>
        </p:spPr>
      </p:pic>
      <p:pic>
        <p:nvPicPr>
          <p:cNvPr id="11" name="Picture 10" descr="A screen shot of a computer program&#10;&#10;AI-generated content may be incorrect.">
            <a:extLst>
              <a:ext uri="{FF2B5EF4-FFF2-40B4-BE49-F238E27FC236}">
                <a16:creationId xmlns:a16="http://schemas.microsoft.com/office/drawing/2014/main" id="{428F03F9-5654-5B79-C0DB-26CC22EE3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0"/>
            <a:ext cx="8221010" cy="4864779"/>
          </a:xfrm>
          <a:prstGeom prst="rect">
            <a:avLst/>
          </a:prstGeom>
        </p:spPr>
      </p:pic>
      <p:pic>
        <p:nvPicPr>
          <p:cNvPr id="13" name="Picture 12">
            <a:extLst>
              <a:ext uri="{FF2B5EF4-FFF2-40B4-BE49-F238E27FC236}">
                <a16:creationId xmlns:a16="http://schemas.microsoft.com/office/drawing/2014/main" id="{B40E3A2D-A3CC-D6CB-061C-C929B71B9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5342151"/>
            <a:ext cx="6849484" cy="4217792"/>
          </a:xfrm>
          <a:prstGeom prst="rect">
            <a:avLst/>
          </a:prstGeom>
        </p:spPr>
      </p:pic>
    </p:spTree>
    <p:extLst>
      <p:ext uri="{BB962C8B-B14F-4D97-AF65-F5344CB8AC3E}">
        <p14:creationId xmlns:p14="http://schemas.microsoft.com/office/powerpoint/2010/main" val="1895944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14DEDD-04FB-6013-A7F5-8A907559CA52}"/>
              </a:ext>
            </a:extLst>
          </p:cNvPr>
          <p:cNvSpPr txBox="1"/>
          <p:nvPr/>
        </p:nvSpPr>
        <p:spPr>
          <a:xfrm>
            <a:off x="1143000" y="8001638"/>
            <a:ext cx="52578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Training P1</a:t>
            </a:r>
          </a:p>
        </p:txBody>
      </p:sp>
      <p:sp>
        <p:nvSpPr>
          <p:cNvPr id="9" name="TextBox 8">
            <a:extLst>
              <a:ext uri="{FF2B5EF4-FFF2-40B4-BE49-F238E27FC236}">
                <a16:creationId xmlns:a16="http://schemas.microsoft.com/office/drawing/2014/main" id="{33672804-79E2-19B1-B6FC-39566ED52E6F}"/>
              </a:ext>
            </a:extLst>
          </p:cNvPr>
          <p:cNvSpPr txBox="1"/>
          <p:nvPr/>
        </p:nvSpPr>
        <p:spPr>
          <a:xfrm>
            <a:off x="12954000" y="6452190"/>
            <a:ext cx="59055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Training P3</a:t>
            </a:r>
          </a:p>
        </p:txBody>
      </p:sp>
      <p:pic>
        <p:nvPicPr>
          <p:cNvPr id="4" name="Picture 3" descr="A computer screen shot of a program code&#10;&#10;AI-generated content may be incorrect.">
            <a:extLst>
              <a:ext uri="{FF2B5EF4-FFF2-40B4-BE49-F238E27FC236}">
                <a16:creationId xmlns:a16="http://schemas.microsoft.com/office/drawing/2014/main" id="{8023CB89-BB69-8CDE-1122-63719F3E5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5" y="5442"/>
            <a:ext cx="9087735" cy="7576457"/>
          </a:xfrm>
          <a:prstGeom prst="rect">
            <a:avLst/>
          </a:prstGeom>
        </p:spPr>
      </p:pic>
      <p:pic>
        <p:nvPicPr>
          <p:cNvPr id="10" name="Picture 9" descr="A screen shot of a computer program&#10;&#10;AI-generated content may be incorrect.">
            <a:extLst>
              <a:ext uri="{FF2B5EF4-FFF2-40B4-BE49-F238E27FC236}">
                <a16:creationId xmlns:a16="http://schemas.microsoft.com/office/drawing/2014/main" id="{073024D8-53C6-819C-3DF8-7E7FBA4E5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184" y="5443"/>
            <a:ext cx="7640116" cy="4077269"/>
          </a:xfrm>
          <a:prstGeom prst="rect">
            <a:avLst/>
          </a:prstGeom>
        </p:spPr>
      </p:pic>
      <p:pic>
        <p:nvPicPr>
          <p:cNvPr id="12" name="Picture 11" descr="A screen shot of a computer program&#10;&#10;AI-generated content may be incorrect.">
            <a:extLst>
              <a:ext uri="{FF2B5EF4-FFF2-40B4-BE49-F238E27FC236}">
                <a16:creationId xmlns:a16="http://schemas.microsoft.com/office/drawing/2014/main" id="{7141EBCF-CAF3-53A6-5BEB-A1006E412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3737" y="4756503"/>
            <a:ext cx="6335009" cy="1695687"/>
          </a:xfrm>
          <a:prstGeom prst="rect">
            <a:avLst/>
          </a:prstGeom>
        </p:spPr>
      </p:pic>
      <p:sp>
        <p:nvSpPr>
          <p:cNvPr id="13" name="TextBox 12">
            <a:extLst>
              <a:ext uri="{FF2B5EF4-FFF2-40B4-BE49-F238E27FC236}">
                <a16:creationId xmlns:a16="http://schemas.microsoft.com/office/drawing/2014/main" id="{A5B0EA7C-673C-8322-83CC-729D1D677C68}"/>
              </a:ext>
            </a:extLst>
          </p:cNvPr>
          <p:cNvSpPr txBox="1"/>
          <p:nvPr/>
        </p:nvSpPr>
        <p:spPr>
          <a:xfrm>
            <a:off x="12230100" y="4279449"/>
            <a:ext cx="52578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Training P2</a:t>
            </a:r>
          </a:p>
        </p:txBody>
      </p:sp>
    </p:spTree>
    <p:extLst>
      <p:ext uri="{BB962C8B-B14F-4D97-AF65-F5344CB8AC3E}">
        <p14:creationId xmlns:p14="http://schemas.microsoft.com/office/powerpoint/2010/main" val="376428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DEB25A9C-081D-D117-47A8-E14F7928B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63242"/>
            <a:ext cx="9666514" cy="6528058"/>
          </a:xfrm>
          <a:prstGeom prst="rect">
            <a:avLst/>
          </a:prstGeom>
        </p:spPr>
      </p:pic>
      <p:pic>
        <p:nvPicPr>
          <p:cNvPr id="5" name="Picture 4" descr="A screen shot of a computer program&#10;&#10;AI-generated content may be incorrect.">
            <a:extLst>
              <a:ext uri="{FF2B5EF4-FFF2-40B4-BE49-F238E27FC236}">
                <a16:creationId xmlns:a16="http://schemas.microsoft.com/office/drawing/2014/main" id="{8413745E-A220-7415-1B8C-D6EB4535B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8286" y="63242"/>
            <a:ext cx="9148166" cy="4286316"/>
          </a:xfrm>
          <a:prstGeom prst="rect">
            <a:avLst/>
          </a:prstGeom>
        </p:spPr>
      </p:pic>
      <p:pic>
        <p:nvPicPr>
          <p:cNvPr id="7" name="Picture 6" descr="A computer code on a black background&#10;&#10;AI-generated content may be incorrect.">
            <a:extLst>
              <a:ext uri="{FF2B5EF4-FFF2-40B4-BE49-F238E27FC236}">
                <a16:creationId xmlns:a16="http://schemas.microsoft.com/office/drawing/2014/main" id="{7FF66BA8-A82B-DF4F-F9BD-370CFDE62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540" y="6591300"/>
            <a:ext cx="11933594" cy="2800528"/>
          </a:xfrm>
          <a:prstGeom prst="rect">
            <a:avLst/>
          </a:prstGeom>
        </p:spPr>
      </p:pic>
      <p:sp>
        <p:nvSpPr>
          <p:cNvPr id="9" name="TextBox 8">
            <a:extLst>
              <a:ext uri="{FF2B5EF4-FFF2-40B4-BE49-F238E27FC236}">
                <a16:creationId xmlns:a16="http://schemas.microsoft.com/office/drawing/2014/main" id="{072E7EBB-64E5-AC2E-0E43-0F321C24AE48}"/>
              </a:ext>
            </a:extLst>
          </p:cNvPr>
          <p:cNvSpPr txBox="1"/>
          <p:nvPr/>
        </p:nvSpPr>
        <p:spPr>
          <a:xfrm>
            <a:off x="841523" y="6658064"/>
            <a:ext cx="52578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Chart</a:t>
            </a:r>
          </a:p>
        </p:txBody>
      </p:sp>
      <p:sp>
        <p:nvSpPr>
          <p:cNvPr id="10" name="TextBox 9">
            <a:extLst>
              <a:ext uri="{FF2B5EF4-FFF2-40B4-BE49-F238E27FC236}">
                <a16:creationId xmlns:a16="http://schemas.microsoft.com/office/drawing/2014/main" id="{175F3FB0-3930-D591-FF52-EAD58D8AAA8C}"/>
              </a:ext>
            </a:extLst>
          </p:cNvPr>
          <p:cNvSpPr txBox="1"/>
          <p:nvPr/>
        </p:nvSpPr>
        <p:spPr>
          <a:xfrm>
            <a:off x="9677400" y="9391828"/>
            <a:ext cx="52578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Save</a:t>
            </a:r>
          </a:p>
        </p:txBody>
      </p:sp>
      <p:sp>
        <p:nvSpPr>
          <p:cNvPr id="11" name="TextBox 10">
            <a:extLst>
              <a:ext uri="{FF2B5EF4-FFF2-40B4-BE49-F238E27FC236}">
                <a16:creationId xmlns:a16="http://schemas.microsoft.com/office/drawing/2014/main" id="{A28A8ED9-190C-7FEB-E0F1-69584D39B62F}"/>
              </a:ext>
            </a:extLst>
          </p:cNvPr>
          <p:cNvSpPr txBox="1"/>
          <p:nvPr/>
        </p:nvSpPr>
        <p:spPr>
          <a:xfrm>
            <a:off x="11201400" y="4475455"/>
            <a:ext cx="52578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Bot User</a:t>
            </a:r>
          </a:p>
        </p:txBody>
      </p:sp>
    </p:spTree>
    <p:extLst>
      <p:ext uri="{BB962C8B-B14F-4D97-AF65-F5344CB8AC3E}">
        <p14:creationId xmlns:p14="http://schemas.microsoft.com/office/powerpoint/2010/main" val="112226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rot="1944154">
            <a:off x="9603682" y="-2884857"/>
            <a:ext cx="9452303" cy="9641282"/>
          </a:xfrm>
          <a:custGeom>
            <a:avLst/>
            <a:gdLst/>
            <a:ahLst/>
            <a:cxnLst/>
            <a:rect l="l" t="t" r="r" b="b"/>
            <a:pathLst>
              <a:path w="9452303" h="9641282">
                <a:moveTo>
                  <a:pt x="0" y="0"/>
                </a:moveTo>
                <a:lnTo>
                  <a:pt x="9452304" y="0"/>
                </a:lnTo>
                <a:lnTo>
                  <a:pt x="9452304" y="9641282"/>
                </a:lnTo>
                <a:lnTo>
                  <a:pt x="0" y="9641282"/>
                </a:lnTo>
                <a:lnTo>
                  <a:pt x="0" y="0"/>
                </a:lnTo>
                <a:close/>
              </a:path>
            </a:pathLst>
          </a:custGeom>
          <a:blipFill>
            <a:blip r:embed="rId3"/>
            <a:stretch>
              <a:fillRect l="-58500" t="-13981" r="-45964" b="-19573"/>
            </a:stretch>
          </a:blipFill>
        </p:spPr>
        <p:txBody>
          <a:bodyPr/>
          <a:lstStyle/>
          <a:p>
            <a:endParaRPr lang="en-US"/>
          </a:p>
        </p:txBody>
      </p:sp>
      <p:sp>
        <p:nvSpPr>
          <p:cNvPr id="2" name="Freeform 2"/>
          <p:cNvSpPr/>
          <p:nvPr/>
        </p:nvSpPr>
        <p:spPr>
          <a:xfrm>
            <a:off x="8624018" y="-4131162"/>
            <a:ext cx="15082150" cy="12257675"/>
          </a:xfrm>
          <a:custGeom>
            <a:avLst/>
            <a:gdLst/>
            <a:ahLst/>
            <a:cxnLst/>
            <a:rect l="l" t="t" r="r" b="b"/>
            <a:pathLst>
              <a:path w="15082150" h="12257675">
                <a:moveTo>
                  <a:pt x="0" y="0"/>
                </a:moveTo>
                <a:lnTo>
                  <a:pt x="15082150" y="0"/>
                </a:lnTo>
                <a:lnTo>
                  <a:pt x="15082150" y="12257674"/>
                </a:lnTo>
                <a:lnTo>
                  <a:pt x="0" y="12257674"/>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AutoShape 3"/>
          <p:cNvSpPr/>
          <p:nvPr/>
        </p:nvSpPr>
        <p:spPr>
          <a:xfrm flipV="1">
            <a:off x="3393731" y="5167659"/>
            <a:ext cx="3882606" cy="25658"/>
          </a:xfrm>
          <a:prstGeom prst="line">
            <a:avLst/>
          </a:prstGeom>
          <a:ln w="19050" cap="rnd">
            <a:solidFill>
              <a:srgbClr val="10B5BF"/>
            </a:solidFill>
            <a:prstDash val="solid"/>
            <a:headEnd type="none" w="sm" len="sm"/>
            <a:tailEnd type="none" w="sm" len="sm"/>
          </a:ln>
        </p:spPr>
        <p:txBody>
          <a:bodyPr/>
          <a:lstStyle/>
          <a:p>
            <a:endParaRPr lang="en-US"/>
          </a:p>
        </p:txBody>
      </p:sp>
      <p:sp>
        <p:nvSpPr>
          <p:cNvPr id="4" name="AutoShape 4"/>
          <p:cNvSpPr/>
          <p:nvPr/>
        </p:nvSpPr>
        <p:spPr>
          <a:xfrm>
            <a:off x="522499" y="5155440"/>
            <a:ext cx="2373101" cy="13718"/>
          </a:xfrm>
          <a:prstGeom prst="line">
            <a:avLst/>
          </a:prstGeom>
          <a:ln w="19050" cap="rnd">
            <a:solidFill>
              <a:srgbClr val="10B5BF"/>
            </a:solidFill>
            <a:prstDash val="solid"/>
            <a:headEnd type="none" w="sm" len="sm"/>
            <a:tailEnd type="none" w="sm" len="sm"/>
          </a:ln>
        </p:spPr>
        <p:txBody>
          <a:bodyPr/>
          <a:lstStyle/>
          <a:p>
            <a:endParaRPr lang="en-US"/>
          </a:p>
        </p:txBody>
      </p:sp>
      <p:sp>
        <p:nvSpPr>
          <p:cNvPr id="6" name="AutoShape 6"/>
          <p:cNvSpPr/>
          <p:nvPr/>
        </p:nvSpPr>
        <p:spPr>
          <a:xfrm>
            <a:off x="6781800" y="8119653"/>
            <a:ext cx="3662221" cy="27436"/>
          </a:xfrm>
          <a:prstGeom prst="line">
            <a:avLst/>
          </a:prstGeom>
          <a:ln w="19050" cap="rnd">
            <a:solidFill>
              <a:srgbClr val="10B5BF"/>
            </a:solidFill>
            <a:prstDash val="solid"/>
            <a:headEnd type="none" w="sm" len="sm"/>
            <a:tailEnd type="none" w="sm" len="sm"/>
          </a:ln>
        </p:spPr>
        <p:txBody>
          <a:bodyPr/>
          <a:lstStyle/>
          <a:p>
            <a:endParaRPr lang="en-US"/>
          </a:p>
        </p:txBody>
      </p:sp>
      <p:sp>
        <p:nvSpPr>
          <p:cNvPr id="7" name="AutoShape 7"/>
          <p:cNvSpPr/>
          <p:nvPr/>
        </p:nvSpPr>
        <p:spPr>
          <a:xfrm flipV="1">
            <a:off x="11277600" y="8112794"/>
            <a:ext cx="2590800" cy="6859"/>
          </a:xfrm>
          <a:prstGeom prst="line">
            <a:avLst/>
          </a:prstGeom>
          <a:ln w="19050" cap="rnd">
            <a:solidFill>
              <a:srgbClr val="10B5BF"/>
            </a:solidFill>
            <a:prstDash val="solid"/>
            <a:headEnd type="none" w="sm" len="sm"/>
            <a:tailEnd type="none" w="sm" len="sm"/>
          </a:ln>
        </p:spPr>
        <p:txBody>
          <a:bodyPr/>
          <a:lstStyle/>
          <a:p>
            <a:endParaRPr lang="en-US"/>
          </a:p>
        </p:txBody>
      </p:sp>
      <p:sp>
        <p:nvSpPr>
          <p:cNvPr id="8" name="Freeform 8"/>
          <p:cNvSpPr/>
          <p:nvPr/>
        </p:nvSpPr>
        <p:spPr>
          <a:xfrm rot="-3800411" flipH="1">
            <a:off x="-532038" y="7320829"/>
            <a:ext cx="9123971" cy="10266072"/>
          </a:xfrm>
          <a:custGeom>
            <a:avLst/>
            <a:gdLst/>
            <a:ahLst/>
            <a:cxnLst/>
            <a:rect l="l" t="t" r="r" b="b"/>
            <a:pathLst>
              <a:path w="9123971" h="10266072">
                <a:moveTo>
                  <a:pt x="9123971" y="0"/>
                </a:moveTo>
                <a:lnTo>
                  <a:pt x="0" y="0"/>
                </a:lnTo>
                <a:lnTo>
                  <a:pt x="0" y="10266072"/>
                </a:lnTo>
                <a:lnTo>
                  <a:pt x="9123971" y="10266072"/>
                </a:lnTo>
                <a:lnTo>
                  <a:pt x="9123971" y="0"/>
                </a:lnTo>
                <a:close/>
              </a:path>
            </a:pathLst>
          </a:custGeom>
          <a:blipFill>
            <a:blip r:embed="rId6">
              <a:alphaModFix amt="36000"/>
            </a:blip>
            <a:stretch>
              <a:fillRect/>
            </a:stretch>
          </a:blipFill>
        </p:spPr>
        <p:txBody>
          <a:bodyPr/>
          <a:lstStyle/>
          <a:p>
            <a:endParaRPr lang="en-US"/>
          </a:p>
        </p:txBody>
      </p:sp>
      <p:sp>
        <p:nvSpPr>
          <p:cNvPr id="9" name="TextBox 9"/>
          <p:cNvSpPr txBox="1"/>
          <p:nvPr/>
        </p:nvSpPr>
        <p:spPr>
          <a:xfrm>
            <a:off x="522483" y="1200150"/>
            <a:ext cx="6569066" cy="2350770"/>
          </a:xfrm>
          <a:prstGeom prst="rect">
            <a:avLst/>
          </a:prstGeom>
        </p:spPr>
        <p:txBody>
          <a:bodyPr lIns="0" tIns="0" rIns="0" bIns="0" rtlCol="0" anchor="t">
            <a:spAutoFit/>
          </a:bodyPr>
          <a:lstStyle/>
          <a:p>
            <a:pPr marL="0" lvl="0" indent="0" algn="l">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TABLE OF CONTENTS</a:t>
            </a:r>
          </a:p>
        </p:txBody>
      </p:sp>
      <p:sp>
        <p:nvSpPr>
          <p:cNvPr id="10" name="TextBox 10"/>
          <p:cNvSpPr txBox="1"/>
          <p:nvPr/>
        </p:nvSpPr>
        <p:spPr>
          <a:xfrm>
            <a:off x="522499" y="5578427"/>
            <a:ext cx="3786612" cy="495300"/>
          </a:xfrm>
          <a:prstGeom prst="rect">
            <a:avLst/>
          </a:prstGeom>
        </p:spPr>
        <p:txBody>
          <a:bodyPr lIns="0" tIns="0" rIns="0" bIns="0" rtlCol="0" anchor="t">
            <a:spAutoFit/>
          </a:bodyPr>
          <a:lstStyle/>
          <a:p>
            <a:pPr marL="0" lvl="0" indent="0" algn="l">
              <a:lnSpc>
                <a:spcPts val="3840"/>
              </a:lnSpc>
            </a:pPr>
            <a:r>
              <a:rPr lang="en-US" sz="3200" b="1">
                <a:solidFill>
                  <a:srgbClr val="FFFFFF"/>
                </a:solidFill>
                <a:latin typeface="Poppins Medium Bold"/>
                <a:ea typeface="Poppins Medium Bold"/>
                <a:cs typeface="Poppins Medium Bold"/>
                <a:sym typeface="Poppins Medium Bold"/>
              </a:rPr>
              <a:t>Introduction</a:t>
            </a:r>
          </a:p>
        </p:txBody>
      </p:sp>
      <p:sp>
        <p:nvSpPr>
          <p:cNvPr id="11" name="TextBox 11"/>
          <p:cNvSpPr txBox="1"/>
          <p:nvPr/>
        </p:nvSpPr>
        <p:spPr>
          <a:xfrm>
            <a:off x="3307342" y="5580541"/>
            <a:ext cx="3882606" cy="488595"/>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Objectives / Goals</a:t>
            </a:r>
          </a:p>
        </p:txBody>
      </p:sp>
      <p:sp>
        <p:nvSpPr>
          <p:cNvPr id="12" name="TextBox 12"/>
          <p:cNvSpPr txBox="1"/>
          <p:nvPr/>
        </p:nvSpPr>
        <p:spPr>
          <a:xfrm>
            <a:off x="522499" y="4075960"/>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01.</a:t>
            </a:r>
          </a:p>
        </p:txBody>
      </p:sp>
      <p:sp>
        <p:nvSpPr>
          <p:cNvPr id="13" name="TextBox 13"/>
          <p:cNvSpPr txBox="1"/>
          <p:nvPr/>
        </p:nvSpPr>
        <p:spPr>
          <a:xfrm>
            <a:off x="4545004" y="4081959"/>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02.</a:t>
            </a:r>
          </a:p>
        </p:txBody>
      </p:sp>
      <p:sp>
        <p:nvSpPr>
          <p:cNvPr id="14" name="TextBox 14"/>
          <p:cNvSpPr txBox="1"/>
          <p:nvPr/>
        </p:nvSpPr>
        <p:spPr>
          <a:xfrm>
            <a:off x="6781800" y="8528923"/>
            <a:ext cx="3882606" cy="975908"/>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Conclusion/Summary</a:t>
            </a:r>
          </a:p>
        </p:txBody>
      </p:sp>
      <p:sp>
        <p:nvSpPr>
          <p:cNvPr id="15" name="TextBox 15"/>
          <p:cNvSpPr txBox="1"/>
          <p:nvPr/>
        </p:nvSpPr>
        <p:spPr>
          <a:xfrm>
            <a:off x="11277600" y="8522064"/>
            <a:ext cx="3786612" cy="495300"/>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Future Work</a:t>
            </a:r>
          </a:p>
        </p:txBody>
      </p:sp>
      <p:sp>
        <p:nvSpPr>
          <p:cNvPr id="16" name="TextBox 16"/>
          <p:cNvSpPr txBox="1"/>
          <p:nvPr/>
        </p:nvSpPr>
        <p:spPr>
          <a:xfrm>
            <a:off x="8018395" y="7146065"/>
            <a:ext cx="1703859" cy="874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08.</a:t>
            </a:r>
          </a:p>
        </p:txBody>
      </p:sp>
      <p:sp>
        <p:nvSpPr>
          <p:cNvPr id="17" name="TextBox 17"/>
          <p:cNvSpPr txBox="1"/>
          <p:nvPr/>
        </p:nvSpPr>
        <p:spPr>
          <a:xfrm>
            <a:off x="11277600" y="7026455"/>
            <a:ext cx="1703859" cy="874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09.</a:t>
            </a:r>
          </a:p>
        </p:txBody>
      </p:sp>
      <p:sp>
        <p:nvSpPr>
          <p:cNvPr id="19" name="TextBox 13">
            <a:extLst>
              <a:ext uri="{FF2B5EF4-FFF2-40B4-BE49-F238E27FC236}">
                <a16:creationId xmlns:a16="http://schemas.microsoft.com/office/drawing/2014/main" id="{B0DE0487-1143-0B19-9897-290CDA03E7E8}"/>
              </a:ext>
            </a:extLst>
          </p:cNvPr>
          <p:cNvSpPr txBox="1"/>
          <p:nvPr/>
        </p:nvSpPr>
        <p:spPr>
          <a:xfrm>
            <a:off x="8125681" y="3953408"/>
            <a:ext cx="1703859" cy="874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03.</a:t>
            </a:r>
          </a:p>
        </p:txBody>
      </p:sp>
      <p:sp>
        <p:nvSpPr>
          <p:cNvPr id="20" name="AutoShape 3">
            <a:extLst>
              <a:ext uri="{FF2B5EF4-FFF2-40B4-BE49-F238E27FC236}">
                <a16:creationId xmlns:a16="http://schemas.microsoft.com/office/drawing/2014/main" id="{223026A3-08D0-A844-4382-76ACDE8F95AD}"/>
              </a:ext>
            </a:extLst>
          </p:cNvPr>
          <p:cNvSpPr/>
          <p:nvPr/>
        </p:nvSpPr>
        <p:spPr>
          <a:xfrm>
            <a:off x="7543800" y="5142890"/>
            <a:ext cx="2954011" cy="30864"/>
          </a:xfrm>
          <a:prstGeom prst="line">
            <a:avLst/>
          </a:prstGeom>
          <a:ln w="19050" cap="rnd">
            <a:solidFill>
              <a:srgbClr val="10B5BF"/>
            </a:solidFill>
            <a:prstDash val="solid"/>
            <a:headEnd type="none" w="sm" len="sm"/>
            <a:tailEnd type="none" w="sm" len="sm"/>
          </a:ln>
        </p:spPr>
        <p:txBody>
          <a:bodyPr/>
          <a:lstStyle/>
          <a:p>
            <a:endParaRPr lang="en-US"/>
          </a:p>
        </p:txBody>
      </p:sp>
      <p:sp>
        <p:nvSpPr>
          <p:cNvPr id="21" name="AutoShape 3">
            <a:extLst>
              <a:ext uri="{FF2B5EF4-FFF2-40B4-BE49-F238E27FC236}">
                <a16:creationId xmlns:a16="http://schemas.microsoft.com/office/drawing/2014/main" id="{C24223E8-7AD6-6BC2-BF30-02F0BD031BC5}"/>
              </a:ext>
            </a:extLst>
          </p:cNvPr>
          <p:cNvSpPr/>
          <p:nvPr/>
        </p:nvSpPr>
        <p:spPr>
          <a:xfrm>
            <a:off x="10820400" y="5157099"/>
            <a:ext cx="3532348" cy="74963"/>
          </a:xfrm>
          <a:prstGeom prst="line">
            <a:avLst/>
          </a:prstGeom>
          <a:ln w="19050" cap="rnd">
            <a:solidFill>
              <a:srgbClr val="10B5BF"/>
            </a:solidFill>
            <a:prstDash val="solid"/>
            <a:headEnd type="none" w="sm" len="sm"/>
            <a:tailEnd type="none" w="sm" len="sm"/>
          </a:ln>
        </p:spPr>
        <p:txBody>
          <a:bodyPr/>
          <a:lstStyle/>
          <a:p>
            <a:endParaRPr lang="en-US"/>
          </a:p>
        </p:txBody>
      </p:sp>
      <p:sp>
        <p:nvSpPr>
          <p:cNvPr id="22" name="AutoShape 3">
            <a:extLst>
              <a:ext uri="{FF2B5EF4-FFF2-40B4-BE49-F238E27FC236}">
                <a16:creationId xmlns:a16="http://schemas.microsoft.com/office/drawing/2014/main" id="{0C81D05B-3211-8616-A33B-B585178711B0}"/>
              </a:ext>
            </a:extLst>
          </p:cNvPr>
          <p:cNvSpPr/>
          <p:nvPr/>
        </p:nvSpPr>
        <p:spPr>
          <a:xfrm>
            <a:off x="569560" y="8112794"/>
            <a:ext cx="1656798" cy="20577"/>
          </a:xfrm>
          <a:prstGeom prst="line">
            <a:avLst/>
          </a:prstGeom>
          <a:ln w="19050" cap="rnd">
            <a:solidFill>
              <a:srgbClr val="10B5BF"/>
            </a:solidFill>
            <a:prstDash val="solid"/>
            <a:headEnd type="none" w="sm" len="sm"/>
            <a:tailEnd type="none" w="sm" len="sm"/>
          </a:ln>
        </p:spPr>
        <p:txBody>
          <a:bodyPr/>
          <a:lstStyle/>
          <a:p>
            <a:endParaRPr lang="en-US"/>
          </a:p>
        </p:txBody>
      </p:sp>
      <p:sp>
        <p:nvSpPr>
          <p:cNvPr id="23" name="AutoShape 3">
            <a:extLst>
              <a:ext uri="{FF2B5EF4-FFF2-40B4-BE49-F238E27FC236}">
                <a16:creationId xmlns:a16="http://schemas.microsoft.com/office/drawing/2014/main" id="{89750F81-B408-E98B-5A64-D776ED4EEEA4}"/>
              </a:ext>
            </a:extLst>
          </p:cNvPr>
          <p:cNvSpPr/>
          <p:nvPr/>
        </p:nvSpPr>
        <p:spPr>
          <a:xfrm>
            <a:off x="3272053" y="8126512"/>
            <a:ext cx="2760655" cy="20577"/>
          </a:xfrm>
          <a:prstGeom prst="line">
            <a:avLst/>
          </a:prstGeom>
          <a:ln w="19050" cap="rnd">
            <a:solidFill>
              <a:srgbClr val="10B5BF"/>
            </a:solidFill>
            <a:prstDash val="solid"/>
            <a:headEnd type="none" w="sm" len="sm"/>
            <a:tailEnd type="none" w="sm" len="sm"/>
          </a:ln>
        </p:spPr>
        <p:txBody>
          <a:bodyPr/>
          <a:lstStyle/>
          <a:p>
            <a:endParaRPr lang="en-US"/>
          </a:p>
        </p:txBody>
      </p:sp>
      <p:sp>
        <p:nvSpPr>
          <p:cNvPr id="24" name="TextBox 11">
            <a:extLst>
              <a:ext uri="{FF2B5EF4-FFF2-40B4-BE49-F238E27FC236}">
                <a16:creationId xmlns:a16="http://schemas.microsoft.com/office/drawing/2014/main" id="{EDF4B7E3-470B-8D47-0426-B8FEBD3F1758}"/>
              </a:ext>
            </a:extLst>
          </p:cNvPr>
          <p:cNvSpPr txBox="1"/>
          <p:nvPr/>
        </p:nvSpPr>
        <p:spPr>
          <a:xfrm>
            <a:off x="7589925" y="5569305"/>
            <a:ext cx="3882606" cy="488595"/>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Methodology</a:t>
            </a:r>
          </a:p>
        </p:txBody>
      </p:sp>
      <p:sp>
        <p:nvSpPr>
          <p:cNvPr id="25" name="TextBox 11">
            <a:extLst>
              <a:ext uri="{FF2B5EF4-FFF2-40B4-BE49-F238E27FC236}">
                <a16:creationId xmlns:a16="http://schemas.microsoft.com/office/drawing/2014/main" id="{EADBC481-CC77-B85B-A707-914E597855B5}"/>
              </a:ext>
            </a:extLst>
          </p:cNvPr>
          <p:cNvSpPr txBox="1"/>
          <p:nvPr/>
        </p:nvSpPr>
        <p:spPr>
          <a:xfrm>
            <a:off x="10820400" y="5573586"/>
            <a:ext cx="3882606" cy="488595"/>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DATA/MATERIALS</a:t>
            </a:r>
          </a:p>
        </p:txBody>
      </p:sp>
      <p:sp>
        <p:nvSpPr>
          <p:cNvPr id="27" name="TextBox 13">
            <a:extLst>
              <a:ext uri="{FF2B5EF4-FFF2-40B4-BE49-F238E27FC236}">
                <a16:creationId xmlns:a16="http://schemas.microsoft.com/office/drawing/2014/main" id="{D476FF63-2866-EAAA-FD7B-C4973A7EF733}"/>
              </a:ext>
            </a:extLst>
          </p:cNvPr>
          <p:cNvSpPr txBox="1"/>
          <p:nvPr/>
        </p:nvSpPr>
        <p:spPr>
          <a:xfrm>
            <a:off x="11909773" y="3955182"/>
            <a:ext cx="1703859" cy="874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04.</a:t>
            </a:r>
          </a:p>
        </p:txBody>
      </p:sp>
      <p:sp>
        <p:nvSpPr>
          <p:cNvPr id="28" name="TextBox 13">
            <a:extLst>
              <a:ext uri="{FF2B5EF4-FFF2-40B4-BE49-F238E27FC236}">
                <a16:creationId xmlns:a16="http://schemas.microsoft.com/office/drawing/2014/main" id="{73A13373-EEC5-7CA2-E894-973BABCF6521}"/>
              </a:ext>
            </a:extLst>
          </p:cNvPr>
          <p:cNvSpPr txBox="1"/>
          <p:nvPr/>
        </p:nvSpPr>
        <p:spPr>
          <a:xfrm>
            <a:off x="15335516" y="3962528"/>
            <a:ext cx="1703859" cy="874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05.</a:t>
            </a:r>
          </a:p>
        </p:txBody>
      </p:sp>
      <p:sp>
        <p:nvSpPr>
          <p:cNvPr id="29" name="AutoShape 3">
            <a:extLst>
              <a:ext uri="{FF2B5EF4-FFF2-40B4-BE49-F238E27FC236}">
                <a16:creationId xmlns:a16="http://schemas.microsoft.com/office/drawing/2014/main" id="{D967DB03-6C45-D970-F497-C3E918E6B789}"/>
              </a:ext>
            </a:extLst>
          </p:cNvPr>
          <p:cNvSpPr/>
          <p:nvPr/>
        </p:nvSpPr>
        <p:spPr>
          <a:xfrm>
            <a:off x="14674578" y="5238957"/>
            <a:ext cx="3532348" cy="74963"/>
          </a:xfrm>
          <a:prstGeom prst="line">
            <a:avLst/>
          </a:prstGeom>
          <a:ln w="19050" cap="rnd">
            <a:solidFill>
              <a:srgbClr val="10B5BF"/>
            </a:solidFill>
            <a:prstDash val="solid"/>
            <a:headEnd type="none" w="sm" len="sm"/>
            <a:tailEnd type="none" w="sm" len="sm"/>
          </a:ln>
        </p:spPr>
        <p:txBody>
          <a:bodyPr/>
          <a:lstStyle/>
          <a:p>
            <a:endParaRPr lang="en-US"/>
          </a:p>
        </p:txBody>
      </p:sp>
      <p:sp>
        <p:nvSpPr>
          <p:cNvPr id="30" name="TextBox 11">
            <a:extLst>
              <a:ext uri="{FF2B5EF4-FFF2-40B4-BE49-F238E27FC236}">
                <a16:creationId xmlns:a16="http://schemas.microsoft.com/office/drawing/2014/main" id="{50D67296-158F-BF3C-C420-16677B38F829}"/>
              </a:ext>
            </a:extLst>
          </p:cNvPr>
          <p:cNvSpPr txBox="1"/>
          <p:nvPr/>
        </p:nvSpPr>
        <p:spPr>
          <a:xfrm>
            <a:off x="14630400" y="5581779"/>
            <a:ext cx="3882606" cy="488595"/>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Implementation</a:t>
            </a:r>
          </a:p>
        </p:txBody>
      </p:sp>
      <p:sp>
        <p:nvSpPr>
          <p:cNvPr id="31" name="TextBox 14">
            <a:extLst>
              <a:ext uri="{FF2B5EF4-FFF2-40B4-BE49-F238E27FC236}">
                <a16:creationId xmlns:a16="http://schemas.microsoft.com/office/drawing/2014/main" id="{4C38A306-E516-5EC8-DF72-1E675D897A75}"/>
              </a:ext>
            </a:extLst>
          </p:cNvPr>
          <p:cNvSpPr txBox="1"/>
          <p:nvPr/>
        </p:nvSpPr>
        <p:spPr>
          <a:xfrm>
            <a:off x="522483" y="8538448"/>
            <a:ext cx="3882606" cy="495300"/>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Results</a:t>
            </a:r>
          </a:p>
        </p:txBody>
      </p:sp>
      <p:sp>
        <p:nvSpPr>
          <p:cNvPr id="32" name="TextBox 16">
            <a:extLst>
              <a:ext uri="{FF2B5EF4-FFF2-40B4-BE49-F238E27FC236}">
                <a16:creationId xmlns:a16="http://schemas.microsoft.com/office/drawing/2014/main" id="{1E7F8909-FD4C-7F46-B9F6-A8259255CA76}"/>
              </a:ext>
            </a:extLst>
          </p:cNvPr>
          <p:cNvSpPr txBox="1"/>
          <p:nvPr/>
        </p:nvSpPr>
        <p:spPr>
          <a:xfrm>
            <a:off x="569560" y="7196665"/>
            <a:ext cx="1703859" cy="874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06.</a:t>
            </a:r>
          </a:p>
        </p:txBody>
      </p:sp>
      <p:sp>
        <p:nvSpPr>
          <p:cNvPr id="33" name="TextBox 14">
            <a:extLst>
              <a:ext uri="{FF2B5EF4-FFF2-40B4-BE49-F238E27FC236}">
                <a16:creationId xmlns:a16="http://schemas.microsoft.com/office/drawing/2014/main" id="{7A260742-1510-2BE1-9C10-92B2A0D3275B}"/>
              </a:ext>
            </a:extLst>
          </p:cNvPr>
          <p:cNvSpPr txBox="1"/>
          <p:nvPr/>
        </p:nvSpPr>
        <p:spPr>
          <a:xfrm>
            <a:off x="3432594" y="8538448"/>
            <a:ext cx="3882606" cy="495300"/>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Discussion</a:t>
            </a:r>
          </a:p>
        </p:txBody>
      </p:sp>
      <p:sp>
        <p:nvSpPr>
          <p:cNvPr id="34" name="TextBox 16">
            <a:extLst>
              <a:ext uri="{FF2B5EF4-FFF2-40B4-BE49-F238E27FC236}">
                <a16:creationId xmlns:a16="http://schemas.microsoft.com/office/drawing/2014/main" id="{F2844957-074E-1D9E-4F79-1BD9577423EC}"/>
              </a:ext>
            </a:extLst>
          </p:cNvPr>
          <p:cNvSpPr txBox="1"/>
          <p:nvPr/>
        </p:nvSpPr>
        <p:spPr>
          <a:xfrm>
            <a:off x="3773608" y="7121629"/>
            <a:ext cx="1703859" cy="874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07.</a:t>
            </a:r>
          </a:p>
        </p:txBody>
      </p:sp>
      <p:sp>
        <p:nvSpPr>
          <p:cNvPr id="35" name="AutoShape 7">
            <a:extLst>
              <a:ext uri="{FF2B5EF4-FFF2-40B4-BE49-F238E27FC236}">
                <a16:creationId xmlns:a16="http://schemas.microsoft.com/office/drawing/2014/main" id="{AEB15D14-DA0C-3F11-6866-AC30737F6311}"/>
              </a:ext>
            </a:extLst>
          </p:cNvPr>
          <p:cNvSpPr/>
          <p:nvPr/>
        </p:nvSpPr>
        <p:spPr>
          <a:xfrm flipV="1">
            <a:off x="14958588" y="8112794"/>
            <a:ext cx="2590800" cy="6859"/>
          </a:xfrm>
          <a:prstGeom prst="line">
            <a:avLst/>
          </a:prstGeom>
          <a:ln w="19050" cap="rnd">
            <a:solidFill>
              <a:srgbClr val="10B5BF"/>
            </a:solidFill>
            <a:prstDash val="solid"/>
            <a:headEnd type="none" w="sm" len="sm"/>
            <a:tailEnd type="none" w="sm" len="sm"/>
          </a:ln>
        </p:spPr>
        <p:txBody>
          <a:bodyPr/>
          <a:lstStyle/>
          <a:p>
            <a:endParaRPr lang="en-US"/>
          </a:p>
        </p:txBody>
      </p:sp>
      <p:sp>
        <p:nvSpPr>
          <p:cNvPr id="36" name="TextBox 15">
            <a:extLst>
              <a:ext uri="{FF2B5EF4-FFF2-40B4-BE49-F238E27FC236}">
                <a16:creationId xmlns:a16="http://schemas.microsoft.com/office/drawing/2014/main" id="{D52DB38E-42D4-7623-0FFB-49AB7E9564DA}"/>
              </a:ext>
            </a:extLst>
          </p:cNvPr>
          <p:cNvSpPr txBox="1"/>
          <p:nvPr/>
        </p:nvSpPr>
        <p:spPr>
          <a:xfrm>
            <a:off x="14958588" y="8522064"/>
            <a:ext cx="3786612" cy="495300"/>
          </a:xfrm>
          <a:prstGeom prst="rect">
            <a:avLst/>
          </a:prstGeom>
        </p:spPr>
        <p:txBody>
          <a:bodyPr lIns="0" tIns="0" rIns="0" bIns="0" rtlCol="0" anchor="t">
            <a:spAutoFit/>
          </a:bodyPr>
          <a:lstStyle/>
          <a:p>
            <a:pPr marL="0" lvl="0" indent="0" algn="l">
              <a:lnSpc>
                <a:spcPts val="3840"/>
              </a:lnSpc>
            </a:pPr>
            <a:r>
              <a:rPr lang="en-US" sz="3200" b="1" dirty="0">
                <a:solidFill>
                  <a:srgbClr val="FFFFFF"/>
                </a:solidFill>
                <a:latin typeface="Poppins Medium Bold"/>
                <a:ea typeface="Poppins Medium Bold"/>
                <a:cs typeface="Poppins Medium Bold"/>
                <a:sym typeface="Poppins Medium Bold"/>
              </a:rPr>
              <a:t>Reference</a:t>
            </a:r>
          </a:p>
        </p:txBody>
      </p:sp>
      <p:sp>
        <p:nvSpPr>
          <p:cNvPr id="37" name="TextBox 17">
            <a:extLst>
              <a:ext uri="{FF2B5EF4-FFF2-40B4-BE49-F238E27FC236}">
                <a16:creationId xmlns:a16="http://schemas.microsoft.com/office/drawing/2014/main" id="{54578A11-53C8-90B0-0B6E-639666D05E4C}"/>
              </a:ext>
            </a:extLst>
          </p:cNvPr>
          <p:cNvSpPr txBox="1"/>
          <p:nvPr/>
        </p:nvSpPr>
        <p:spPr>
          <a:xfrm>
            <a:off x="14958588" y="7026455"/>
            <a:ext cx="1703859" cy="874470"/>
          </a:xfrm>
          <a:prstGeom prst="rect">
            <a:avLst/>
          </a:prstGeom>
        </p:spPr>
        <p:txBody>
          <a:bodyPr lIns="0" tIns="0" rIns="0" bIns="0" rtlCol="0" anchor="t">
            <a:spAutoFit/>
          </a:bodyPr>
          <a:lstStyle/>
          <a:p>
            <a:pPr marL="0" lvl="0" indent="0" algn="l">
              <a:lnSpc>
                <a:spcPts val="6545"/>
              </a:lnSpc>
              <a:spcBef>
                <a:spcPct val="0"/>
              </a:spcBef>
            </a:pPr>
            <a:r>
              <a:rPr lang="en-US" sz="6480" b="1" dirty="0">
                <a:solidFill>
                  <a:srgbClr val="10B5BF"/>
                </a:solidFill>
                <a:latin typeface="Poppins Medium Bold"/>
                <a:ea typeface="Poppins Medium Bold"/>
                <a:cs typeface="Poppins Medium Bold"/>
                <a:sym typeface="Poppins Medium Bold"/>
              </a:rPr>
              <a:t>10.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8ED6A-0537-69D8-69FF-A07E4DC69D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B2A51A-E962-60E4-FCF0-58DF247FD11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AA5F61EF-D8B4-C772-ED38-CAB6D8FC1D6E}"/>
              </a:ext>
            </a:extLst>
          </p:cNvPr>
          <p:cNvSpPr/>
          <p:nvPr/>
        </p:nvSpPr>
        <p:spPr>
          <a:xfrm>
            <a:off x="-489928"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6BABF987-A07D-41F7-C3AC-B998C2BAAADD}"/>
              </a:ext>
            </a:extLst>
          </p:cNvPr>
          <p:cNvSpPr txBox="1"/>
          <p:nvPr/>
        </p:nvSpPr>
        <p:spPr>
          <a:xfrm>
            <a:off x="2130221" y="4336933"/>
            <a:ext cx="14681707" cy="1613134"/>
          </a:xfrm>
          <a:prstGeom prst="rect">
            <a:avLst/>
          </a:prstGeom>
        </p:spPr>
        <p:txBody>
          <a:bodyPr lIns="0" tIns="0" rIns="0" bIns="0" rtlCol="0" anchor="t">
            <a:spAutoFit/>
          </a:bodyPr>
          <a:lstStyle/>
          <a:p>
            <a:pPr marL="0" lvl="0" indent="0" algn="r">
              <a:lnSpc>
                <a:spcPts val="12049"/>
              </a:lnSpc>
              <a:spcBef>
                <a:spcPct val="0"/>
              </a:spcBef>
            </a:pPr>
            <a:r>
              <a:rPr lang="en-US" sz="11930" b="1" dirty="0">
                <a:solidFill>
                  <a:srgbClr val="FFFFFF"/>
                </a:solidFill>
                <a:latin typeface="Poppins Medium Bold"/>
                <a:ea typeface="Poppins Medium Bold"/>
                <a:cs typeface="Poppins Medium Bold"/>
                <a:sym typeface="Poppins Medium Bold"/>
              </a:rPr>
              <a:t>Results / Findings</a:t>
            </a:r>
          </a:p>
        </p:txBody>
      </p:sp>
      <p:sp>
        <p:nvSpPr>
          <p:cNvPr id="6" name="AutoShape 6">
            <a:extLst>
              <a:ext uri="{FF2B5EF4-FFF2-40B4-BE49-F238E27FC236}">
                <a16:creationId xmlns:a16="http://schemas.microsoft.com/office/drawing/2014/main" id="{F9ED82E7-BFA9-A788-3958-A0C19137C19F}"/>
              </a:ext>
            </a:extLst>
          </p:cNvPr>
          <p:cNvSpPr/>
          <p:nvPr/>
        </p:nvSpPr>
        <p:spPr>
          <a:xfrm>
            <a:off x="5802686" y="6457009"/>
            <a:ext cx="6682629" cy="0"/>
          </a:xfrm>
          <a:prstGeom prst="line">
            <a:avLst/>
          </a:prstGeom>
          <a:ln w="19050" cap="rnd">
            <a:solidFill>
              <a:srgbClr val="FFFFFF"/>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28218744"/>
      </p:ext>
    </p:extLst>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459E416-F335-D33E-1D93-C7C69AF2688E}"/>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73631268-D497-0293-DC3C-7758C2775DCF}"/>
              </a:ext>
            </a:extLst>
          </p:cNvPr>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A260F761-350B-521F-CD06-ACDF7BD2C317}"/>
              </a:ext>
            </a:extLst>
          </p:cNvPr>
          <p:cNvSpPr txBox="1"/>
          <p:nvPr/>
        </p:nvSpPr>
        <p:spPr>
          <a:xfrm>
            <a:off x="304800" y="330123"/>
            <a:ext cx="14020800" cy="1538883"/>
          </a:xfrm>
          <a:prstGeom prst="rect">
            <a:avLst/>
          </a:prstGeom>
        </p:spPr>
        <p:txBody>
          <a:bodyPr wrap="square" lIns="0" tIns="0" rIns="0" bIns="0" rtlCol="0" anchor="t">
            <a:spAutoFit/>
          </a:bodyPr>
          <a:lstStyle/>
          <a:p>
            <a:pPr lvl="0">
              <a:lnSpc>
                <a:spcPts val="12049"/>
              </a:lnSpc>
              <a:spcBef>
                <a:spcPct val="0"/>
              </a:spcBef>
            </a:pPr>
            <a:r>
              <a:rPr lang="en-US" sz="9600" b="1" dirty="0">
                <a:solidFill>
                  <a:srgbClr val="FFFFFF"/>
                </a:solidFill>
                <a:latin typeface="Poppins Medium Bold"/>
                <a:ea typeface="Poppins Medium Bold"/>
                <a:cs typeface="Poppins Medium Bold"/>
                <a:sym typeface="Poppins Medium Bold"/>
              </a:rPr>
              <a:t>Results / Findings</a:t>
            </a:r>
          </a:p>
        </p:txBody>
      </p:sp>
      <p:sp>
        <p:nvSpPr>
          <p:cNvPr id="12" name="TextBox 12">
            <a:extLst>
              <a:ext uri="{FF2B5EF4-FFF2-40B4-BE49-F238E27FC236}">
                <a16:creationId xmlns:a16="http://schemas.microsoft.com/office/drawing/2014/main" id="{A7268DAE-F96C-C937-26D0-7A7048ABD4D5}"/>
              </a:ext>
            </a:extLst>
          </p:cNvPr>
          <p:cNvSpPr txBox="1"/>
          <p:nvPr/>
        </p:nvSpPr>
        <p:spPr>
          <a:xfrm>
            <a:off x="914400" y="3422617"/>
            <a:ext cx="16840200" cy="3847207"/>
          </a:xfrm>
          <a:prstGeom prst="rect">
            <a:avLst/>
          </a:prstGeom>
        </p:spPr>
        <p:txBody>
          <a:bodyPr wrap="square" lIns="0" tIns="0" rIns="0" bIns="0" rtlCol="0" anchor="t">
            <a:spAutoFit/>
          </a:bodyPr>
          <a:lstStyle/>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Bar charts display BLEU and final validation accuracy for all models.</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Transformer achieved the highest BLEU, showing better contextual understanding.</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Recurrent models performed moderately well, while MLP underperformed due to lack of sequence awareness.</a:t>
            </a:r>
          </a:p>
        </p:txBody>
      </p:sp>
    </p:spTree>
    <p:extLst>
      <p:ext uri="{BB962C8B-B14F-4D97-AF65-F5344CB8AC3E}">
        <p14:creationId xmlns:p14="http://schemas.microsoft.com/office/powerpoint/2010/main" val="244454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B86BA5-78D0-F2DA-ABEA-05679931E35B}"/>
              </a:ext>
            </a:extLst>
          </p:cNvPr>
          <p:cNvSpPr txBox="1"/>
          <p:nvPr/>
        </p:nvSpPr>
        <p:spPr>
          <a:xfrm>
            <a:off x="228600" y="342900"/>
            <a:ext cx="5006499" cy="1569660"/>
          </a:xfrm>
          <a:prstGeom prst="rect">
            <a:avLst/>
          </a:prstGeom>
          <a:noFill/>
        </p:spPr>
        <p:txBody>
          <a:bodyPr wrap="none" rtlCol="0">
            <a:spAutoFit/>
          </a:bodyPr>
          <a:lstStyle/>
          <a:p>
            <a:r>
              <a:rPr lang="en-US" sz="9600" b="1" dirty="0">
                <a:latin typeface="Poppins Medium Bold"/>
                <a:cs typeface="Poppins Medium Bold"/>
              </a:rPr>
              <a:t>Output:</a:t>
            </a:r>
          </a:p>
        </p:txBody>
      </p:sp>
      <p:sp>
        <p:nvSpPr>
          <p:cNvPr id="11" name="TextBox 10">
            <a:extLst>
              <a:ext uri="{FF2B5EF4-FFF2-40B4-BE49-F238E27FC236}">
                <a16:creationId xmlns:a16="http://schemas.microsoft.com/office/drawing/2014/main" id="{8773DB6B-6880-6E4D-FDA6-23DE6D3F6A28}"/>
              </a:ext>
            </a:extLst>
          </p:cNvPr>
          <p:cNvSpPr txBox="1"/>
          <p:nvPr/>
        </p:nvSpPr>
        <p:spPr>
          <a:xfrm>
            <a:off x="2731849" y="3737142"/>
            <a:ext cx="2446504"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Download Data</a:t>
            </a:r>
          </a:p>
        </p:txBody>
      </p:sp>
      <p:sp>
        <p:nvSpPr>
          <p:cNvPr id="12" name="TextBox 11">
            <a:extLst>
              <a:ext uri="{FF2B5EF4-FFF2-40B4-BE49-F238E27FC236}">
                <a16:creationId xmlns:a16="http://schemas.microsoft.com/office/drawing/2014/main" id="{98B919FC-1EC8-47BE-20EE-CDCF9C7C95F3}"/>
              </a:ext>
            </a:extLst>
          </p:cNvPr>
          <p:cNvSpPr txBox="1"/>
          <p:nvPr/>
        </p:nvSpPr>
        <p:spPr>
          <a:xfrm>
            <a:off x="2731849" y="8598342"/>
            <a:ext cx="575031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Vocab Size and Training Size</a:t>
            </a:r>
          </a:p>
        </p:txBody>
      </p:sp>
      <p:sp>
        <p:nvSpPr>
          <p:cNvPr id="13" name="TextBox 12">
            <a:extLst>
              <a:ext uri="{FF2B5EF4-FFF2-40B4-BE49-F238E27FC236}">
                <a16:creationId xmlns:a16="http://schemas.microsoft.com/office/drawing/2014/main" id="{5A81BB1B-C8F2-2D64-C226-E4B3703794AC}"/>
              </a:ext>
            </a:extLst>
          </p:cNvPr>
          <p:cNvSpPr txBox="1"/>
          <p:nvPr/>
        </p:nvSpPr>
        <p:spPr>
          <a:xfrm>
            <a:off x="2731849" y="6167742"/>
            <a:ext cx="206659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Filtered Data</a:t>
            </a:r>
          </a:p>
        </p:txBody>
      </p:sp>
      <p:pic>
        <p:nvPicPr>
          <p:cNvPr id="5" name="Picture 4" descr="A screenshot of a computer&#10;&#10;AI-generated content may be incorrect.">
            <a:extLst>
              <a:ext uri="{FF2B5EF4-FFF2-40B4-BE49-F238E27FC236}">
                <a16:creationId xmlns:a16="http://schemas.microsoft.com/office/drawing/2014/main" id="{4BF1653F-2087-32CD-EED8-E2B22D1F0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19755"/>
            <a:ext cx="11905242" cy="203371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C491AF2-6627-5DBB-8113-D91167584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260362"/>
            <a:ext cx="12032786" cy="1949757"/>
          </a:xfrm>
          <a:prstGeom prst="rect">
            <a:avLst/>
          </a:prstGeom>
        </p:spPr>
      </p:pic>
      <p:pic>
        <p:nvPicPr>
          <p:cNvPr id="15" name="Picture 14">
            <a:extLst>
              <a:ext uri="{FF2B5EF4-FFF2-40B4-BE49-F238E27FC236}">
                <a16:creationId xmlns:a16="http://schemas.microsoft.com/office/drawing/2014/main" id="{3CDC5732-2823-CE62-6A9F-9FBF905AF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71" y="6717010"/>
            <a:ext cx="12096558" cy="1813520"/>
          </a:xfrm>
          <a:prstGeom prst="rect">
            <a:avLst/>
          </a:prstGeom>
        </p:spPr>
      </p:pic>
    </p:spTree>
    <p:extLst>
      <p:ext uri="{BB962C8B-B14F-4D97-AF65-F5344CB8AC3E}">
        <p14:creationId xmlns:p14="http://schemas.microsoft.com/office/powerpoint/2010/main" val="4263566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43C50E-8754-3E13-1BEA-08C4CBDEF0CA}"/>
              </a:ext>
            </a:extLst>
          </p:cNvPr>
          <p:cNvSpPr txBox="1"/>
          <p:nvPr/>
        </p:nvSpPr>
        <p:spPr>
          <a:xfrm>
            <a:off x="12649200" y="9619026"/>
            <a:ext cx="36576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Training GRU &amp; LSTM</a:t>
            </a:r>
          </a:p>
        </p:txBody>
      </p:sp>
      <p:pic>
        <p:nvPicPr>
          <p:cNvPr id="4" name="Picture 3" descr="A screen shot of a computer&#10;&#10;AI-generated content may be incorrect.">
            <a:extLst>
              <a:ext uri="{FF2B5EF4-FFF2-40B4-BE49-F238E27FC236}">
                <a16:creationId xmlns:a16="http://schemas.microsoft.com/office/drawing/2014/main" id="{69B797E1-DB56-9E76-A1DA-0F622A959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5443"/>
            <a:ext cx="8599714" cy="9252857"/>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5648D1F4-D778-7724-8141-8F91E978C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0"/>
            <a:ext cx="9437914" cy="9252857"/>
          </a:xfrm>
          <a:prstGeom prst="rect">
            <a:avLst/>
          </a:prstGeom>
        </p:spPr>
      </p:pic>
      <p:sp>
        <p:nvSpPr>
          <p:cNvPr id="10" name="TextBox 9">
            <a:extLst>
              <a:ext uri="{FF2B5EF4-FFF2-40B4-BE49-F238E27FC236}">
                <a16:creationId xmlns:a16="http://schemas.microsoft.com/office/drawing/2014/main" id="{15FC253E-DDC3-72DF-5585-81810F65A923}"/>
              </a:ext>
            </a:extLst>
          </p:cNvPr>
          <p:cNvSpPr txBox="1"/>
          <p:nvPr/>
        </p:nvSpPr>
        <p:spPr>
          <a:xfrm>
            <a:off x="1981200" y="9619026"/>
            <a:ext cx="36576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Training MLP &amp; RNN</a:t>
            </a:r>
          </a:p>
        </p:txBody>
      </p:sp>
    </p:spTree>
    <p:extLst>
      <p:ext uri="{BB962C8B-B14F-4D97-AF65-F5344CB8AC3E}">
        <p14:creationId xmlns:p14="http://schemas.microsoft.com/office/powerpoint/2010/main" val="2737449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1E5867-C838-1945-6731-6C9CF77C80C4}"/>
              </a:ext>
            </a:extLst>
          </p:cNvPr>
          <p:cNvSpPr txBox="1"/>
          <p:nvPr/>
        </p:nvSpPr>
        <p:spPr>
          <a:xfrm>
            <a:off x="8633714" y="8496300"/>
            <a:ext cx="46482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Accuracy</a:t>
            </a:r>
          </a:p>
        </p:txBody>
      </p:sp>
      <p:pic>
        <p:nvPicPr>
          <p:cNvPr id="4" name="Picture 3" descr="A screenshot of a computer program&#10;&#10;AI-generated content may be incorrect.">
            <a:extLst>
              <a:ext uri="{FF2B5EF4-FFF2-40B4-BE49-F238E27FC236}">
                <a16:creationId xmlns:a16="http://schemas.microsoft.com/office/drawing/2014/main" id="{F2A4FCF9-7C55-9746-EFEA-5D08ED5C9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7" y="-16329"/>
            <a:ext cx="8230749" cy="5486400"/>
          </a:xfrm>
          <a:prstGeom prst="rect">
            <a:avLst/>
          </a:prstGeom>
        </p:spPr>
      </p:pic>
      <p:pic>
        <p:nvPicPr>
          <p:cNvPr id="8" name="Picture 7" descr="A screenshot of a computer program&#10;&#10;AI-generated content may be incorrect.">
            <a:extLst>
              <a:ext uri="{FF2B5EF4-FFF2-40B4-BE49-F238E27FC236}">
                <a16:creationId xmlns:a16="http://schemas.microsoft.com/office/drawing/2014/main" id="{C568F397-DE2F-107E-EB86-9CBB4AF8C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28" y="0"/>
            <a:ext cx="10012172" cy="5963482"/>
          </a:xfrm>
          <a:prstGeom prst="rect">
            <a:avLst/>
          </a:prstGeom>
        </p:spPr>
      </p:pic>
      <p:pic>
        <p:nvPicPr>
          <p:cNvPr id="10" name="Picture 9" descr="A graph of a graph&#10;&#10;AI-generated content may be incorrect.">
            <a:extLst>
              <a:ext uri="{FF2B5EF4-FFF2-40B4-BE49-F238E27FC236}">
                <a16:creationId xmlns:a16="http://schemas.microsoft.com/office/drawing/2014/main" id="{D4A16511-B72C-535A-FC69-B4174E45F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90380"/>
            <a:ext cx="8610600" cy="4296620"/>
          </a:xfrm>
          <a:prstGeom prst="rect">
            <a:avLst/>
          </a:prstGeom>
        </p:spPr>
      </p:pic>
      <p:sp>
        <p:nvSpPr>
          <p:cNvPr id="11" name="TextBox 10">
            <a:extLst>
              <a:ext uri="{FF2B5EF4-FFF2-40B4-BE49-F238E27FC236}">
                <a16:creationId xmlns:a16="http://schemas.microsoft.com/office/drawing/2014/main" id="{0FAC2A3E-5BB0-6836-E949-50291C79EE13}"/>
              </a:ext>
            </a:extLst>
          </p:cNvPr>
          <p:cNvSpPr txBox="1"/>
          <p:nvPr/>
        </p:nvSpPr>
        <p:spPr>
          <a:xfrm>
            <a:off x="11277600" y="5990380"/>
            <a:ext cx="4648200"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Bleu</a:t>
            </a:r>
            <a:endParaRPr lang="en-US"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16E172D-CEED-06B7-BA6C-7546332FFB62}"/>
              </a:ext>
            </a:extLst>
          </p:cNvPr>
          <p:cNvSpPr txBox="1"/>
          <p:nvPr/>
        </p:nvSpPr>
        <p:spPr>
          <a:xfrm>
            <a:off x="1524000" y="5453711"/>
            <a:ext cx="46482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Training Transformer</a:t>
            </a:r>
          </a:p>
        </p:txBody>
      </p:sp>
    </p:spTree>
    <p:extLst>
      <p:ext uri="{BB962C8B-B14F-4D97-AF65-F5344CB8AC3E}">
        <p14:creationId xmlns:p14="http://schemas.microsoft.com/office/powerpoint/2010/main" val="884777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53F3457-6899-744D-BB53-832AB4D84CC1}"/>
              </a:ext>
            </a:extLst>
          </p:cNvPr>
          <p:cNvSpPr txBox="1"/>
          <p:nvPr/>
        </p:nvSpPr>
        <p:spPr>
          <a:xfrm>
            <a:off x="6222584" y="9266985"/>
            <a:ext cx="52578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Chat</a:t>
            </a:r>
          </a:p>
        </p:txBody>
      </p:sp>
      <p:pic>
        <p:nvPicPr>
          <p:cNvPr id="4" name="Picture 3" descr="A screenshot of a graph&#10;&#10;AI-generated content may be incorrect.">
            <a:extLst>
              <a:ext uri="{FF2B5EF4-FFF2-40B4-BE49-F238E27FC236}">
                <a16:creationId xmlns:a16="http://schemas.microsoft.com/office/drawing/2014/main" id="{7DD042C0-E9B2-3830-8DD6-55814EF6A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829" y="77693"/>
            <a:ext cx="9469171" cy="5973009"/>
          </a:xfrm>
          <a:prstGeom prst="rect">
            <a:avLst/>
          </a:prstGeom>
        </p:spPr>
      </p:pic>
      <p:pic>
        <p:nvPicPr>
          <p:cNvPr id="9" name="Picture 8" descr="A graph of loss of a person&#10;&#10;AI-generated content may be incorrect.">
            <a:extLst>
              <a:ext uri="{FF2B5EF4-FFF2-40B4-BE49-F238E27FC236}">
                <a16:creationId xmlns:a16="http://schemas.microsoft.com/office/drawing/2014/main" id="{D53B5921-FBFF-C3CD-4D19-BF958B8A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 y="5443"/>
            <a:ext cx="8832169" cy="4667901"/>
          </a:xfrm>
          <a:prstGeom prst="rect">
            <a:avLst/>
          </a:prstGeom>
        </p:spPr>
      </p:pic>
      <p:pic>
        <p:nvPicPr>
          <p:cNvPr id="11" name="Picture 10">
            <a:extLst>
              <a:ext uri="{FF2B5EF4-FFF2-40B4-BE49-F238E27FC236}">
                <a16:creationId xmlns:a16="http://schemas.microsoft.com/office/drawing/2014/main" id="{E72E20A7-BA08-4670-EE1A-FE0EBA3DE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7069" y="7695869"/>
            <a:ext cx="13068831" cy="1571116"/>
          </a:xfrm>
          <a:prstGeom prst="rect">
            <a:avLst/>
          </a:prstGeom>
        </p:spPr>
      </p:pic>
      <p:sp>
        <p:nvSpPr>
          <p:cNvPr id="12" name="TextBox 11">
            <a:extLst>
              <a:ext uri="{FF2B5EF4-FFF2-40B4-BE49-F238E27FC236}">
                <a16:creationId xmlns:a16="http://schemas.microsoft.com/office/drawing/2014/main" id="{05A2D59E-9AC8-D779-268B-5946F3BDC1D0}"/>
              </a:ext>
            </a:extLst>
          </p:cNvPr>
          <p:cNvSpPr txBox="1"/>
          <p:nvPr/>
        </p:nvSpPr>
        <p:spPr>
          <a:xfrm>
            <a:off x="12420600" y="6122952"/>
            <a:ext cx="52578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Comparison</a:t>
            </a:r>
          </a:p>
        </p:txBody>
      </p:sp>
      <p:sp>
        <p:nvSpPr>
          <p:cNvPr id="13" name="TextBox 12">
            <a:extLst>
              <a:ext uri="{FF2B5EF4-FFF2-40B4-BE49-F238E27FC236}">
                <a16:creationId xmlns:a16="http://schemas.microsoft.com/office/drawing/2014/main" id="{AF610800-66E8-A58B-7166-1D63DB8C919A}"/>
              </a:ext>
            </a:extLst>
          </p:cNvPr>
          <p:cNvSpPr txBox="1"/>
          <p:nvPr/>
        </p:nvSpPr>
        <p:spPr>
          <a:xfrm>
            <a:off x="1456110" y="4814345"/>
            <a:ext cx="52578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Graph Loss</a:t>
            </a:r>
          </a:p>
        </p:txBody>
      </p:sp>
    </p:spTree>
    <p:extLst>
      <p:ext uri="{BB962C8B-B14F-4D97-AF65-F5344CB8AC3E}">
        <p14:creationId xmlns:p14="http://schemas.microsoft.com/office/powerpoint/2010/main" val="210596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2973A-BF42-F5DE-F3F1-39B9DF1DDB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BD70B2-435F-2041-77E2-3317B920395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3884322F-24B7-9ECE-78FA-96422486ED86}"/>
              </a:ext>
            </a:extLst>
          </p:cNvPr>
          <p:cNvSpPr/>
          <p:nvPr/>
        </p:nvSpPr>
        <p:spPr>
          <a:xfrm>
            <a:off x="-489928"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5714921A-C1ED-5008-287A-03B2EFA97D71}"/>
              </a:ext>
            </a:extLst>
          </p:cNvPr>
          <p:cNvSpPr txBox="1"/>
          <p:nvPr/>
        </p:nvSpPr>
        <p:spPr>
          <a:xfrm>
            <a:off x="381000" y="3304992"/>
            <a:ext cx="14681707" cy="3152017"/>
          </a:xfrm>
          <a:prstGeom prst="rect">
            <a:avLst/>
          </a:prstGeom>
        </p:spPr>
        <p:txBody>
          <a:bodyPr lIns="0" tIns="0" rIns="0" bIns="0" rtlCol="0" anchor="t">
            <a:spAutoFit/>
          </a:bodyPr>
          <a:lstStyle/>
          <a:p>
            <a:pPr marL="0" lvl="0" indent="0" algn="r">
              <a:lnSpc>
                <a:spcPts val="12049"/>
              </a:lnSpc>
              <a:spcBef>
                <a:spcPct val="0"/>
              </a:spcBef>
            </a:pPr>
            <a:r>
              <a:rPr lang="en-US" sz="11930" b="1" dirty="0">
                <a:solidFill>
                  <a:srgbClr val="FFFFFF"/>
                </a:solidFill>
                <a:latin typeface="Poppins Medium Bold"/>
                <a:ea typeface="Poppins Medium Bold"/>
                <a:cs typeface="Poppins Medium Bold"/>
                <a:sym typeface="Poppins Medium Bold"/>
              </a:rPr>
              <a:t>Discussion / Interpretation</a:t>
            </a:r>
          </a:p>
        </p:txBody>
      </p:sp>
      <p:sp>
        <p:nvSpPr>
          <p:cNvPr id="6" name="AutoShape 6">
            <a:extLst>
              <a:ext uri="{FF2B5EF4-FFF2-40B4-BE49-F238E27FC236}">
                <a16:creationId xmlns:a16="http://schemas.microsoft.com/office/drawing/2014/main" id="{C5C24EC8-25CF-E158-F660-32E57B7EB5F9}"/>
              </a:ext>
            </a:extLst>
          </p:cNvPr>
          <p:cNvSpPr/>
          <p:nvPr/>
        </p:nvSpPr>
        <p:spPr>
          <a:xfrm>
            <a:off x="5802686" y="6457009"/>
            <a:ext cx="6682629" cy="0"/>
          </a:xfrm>
          <a:prstGeom prst="line">
            <a:avLst/>
          </a:prstGeom>
          <a:ln w="19050" cap="rnd">
            <a:solidFill>
              <a:srgbClr val="FFFFFF"/>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23216891"/>
      </p:ext>
    </p:extLst>
  </p:cSld>
  <p:clrMapOvr>
    <a:masterClrMapping/>
  </p:clrMapOvr>
  <p:transition>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3C6BF4E-19C6-AC34-2E88-3DDE34A6C1B7}"/>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87D5A049-81D4-2150-9B26-B95A6A09858E}"/>
              </a:ext>
            </a:extLst>
          </p:cNvPr>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D59643C9-D66E-0506-2363-DDA551BDA611}"/>
              </a:ext>
            </a:extLst>
          </p:cNvPr>
          <p:cNvSpPr txBox="1"/>
          <p:nvPr/>
        </p:nvSpPr>
        <p:spPr>
          <a:xfrm>
            <a:off x="304800" y="330123"/>
            <a:ext cx="17449800" cy="1538883"/>
          </a:xfrm>
          <a:prstGeom prst="rect">
            <a:avLst/>
          </a:prstGeom>
        </p:spPr>
        <p:txBody>
          <a:bodyPr wrap="square" lIns="0" tIns="0" rIns="0" bIns="0" rtlCol="0" anchor="t">
            <a:spAutoFit/>
          </a:bodyPr>
          <a:lstStyle/>
          <a:p>
            <a:pPr lvl="0">
              <a:lnSpc>
                <a:spcPts val="12049"/>
              </a:lnSpc>
              <a:spcBef>
                <a:spcPct val="0"/>
              </a:spcBef>
            </a:pPr>
            <a:r>
              <a:rPr lang="en-US" sz="9600" b="1" dirty="0">
                <a:solidFill>
                  <a:srgbClr val="FFFFFF"/>
                </a:solidFill>
                <a:latin typeface="Poppins Medium Bold"/>
                <a:ea typeface="Poppins Medium Bold"/>
                <a:cs typeface="Poppins Medium Bold"/>
                <a:sym typeface="Poppins Medium Bold"/>
              </a:rPr>
              <a:t>Discussion / Interpretation</a:t>
            </a:r>
          </a:p>
        </p:txBody>
      </p:sp>
      <p:sp>
        <p:nvSpPr>
          <p:cNvPr id="12" name="TextBox 12">
            <a:extLst>
              <a:ext uri="{FF2B5EF4-FFF2-40B4-BE49-F238E27FC236}">
                <a16:creationId xmlns:a16="http://schemas.microsoft.com/office/drawing/2014/main" id="{E6FDB4ED-9A66-6125-949D-56891D8AF261}"/>
              </a:ext>
            </a:extLst>
          </p:cNvPr>
          <p:cNvSpPr txBox="1"/>
          <p:nvPr/>
        </p:nvSpPr>
        <p:spPr>
          <a:xfrm>
            <a:off x="1143000" y="2476500"/>
            <a:ext cx="16840200" cy="6501780"/>
          </a:xfrm>
          <a:prstGeom prst="rect">
            <a:avLst/>
          </a:prstGeom>
        </p:spPr>
        <p:txBody>
          <a:bodyPr wrap="square" lIns="0" tIns="0" rIns="0" bIns="0" rtlCol="0" anchor="t">
            <a:spAutoFit/>
          </a:bodyPr>
          <a:lstStyle/>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The evaluation revealed key insights into the strengths of each model:</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Transformers excel at context-rich responses due to self-attention.</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LSTM and GRU provided stable but less dynamic results.</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BLEU scores confirmed that attention-based architectures outperform traditional RNNs in dialogue generation.</a:t>
            </a:r>
          </a:p>
          <a:p>
            <a:pPr marL="685800" indent="-685800">
              <a:spcAft>
                <a:spcPts val="1500"/>
              </a:spcAft>
              <a:buFont typeface="Arial" panose="020B0604020202020204" pitchFamily="34" charset="0"/>
              <a:buChar char="•"/>
            </a:pPr>
            <a:endPar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endParaRPr>
          </a:p>
          <a:p>
            <a:pPr>
              <a:spcAft>
                <a:spcPts val="1500"/>
              </a:spcAft>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This analysis highlights how combining multiple metrics (BLEU, loss, accuracy) gives a clearer view of chatbot performance.</a:t>
            </a:r>
          </a:p>
        </p:txBody>
      </p:sp>
    </p:spTree>
    <p:extLst>
      <p:ext uri="{BB962C8B-B14F-4D97-AF65-F5344CB8AC3E}">
        <p14:creationId xmlns:p14="http://schemas.microsoft.com/office/powerpoint/2010/main" val="1952350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88" b="-9388"/>
            </a:stretch>
          </a:blipFill>
        </p:spPr>
        <p:txBody>
          <a:bodyPr/>
          <a:lstStyle/>
          <a:p>
            <a:endParaRPr lang="en-US"/>
          </a:p>
        </p:txBody>
      </p:sp>
      <p:sp>
        <p:nvSpPr>
          <p:cNvPr id="3" name="Freeform 3"/>
          <p:cNvSpPr/>
          <p:nvPr/>
        </p:nvSpPr>
        <p:spPr>
          <a:xfrm>
            <a:off x="-500016"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803146" y="2899081"/>
            <a:ext cx="14681707" cy="3124411"/>
          </a:xfrm>
          <a:prstGeom prst="rect">
            <a:avLst/>
          </a:prstGeom>
        </p:spPr>
        <p:txBody>
          <a:bodyPr lIns="0" tIns="0" rIns="0" bIns="0" rtlCol="0" anchor="t">
            <a:spAutoFit/>
          </a:bodyPr>
          <a:lstStyle/>
          <a:p>
            <a:pPr marL="0" lvl="0" indent="0" algn="ctr">
              <a:lnSpc>
                <a:spcPts val="12049"/>
              </a:lnSpc>
              <a:spcBef>
                <a:spcPct val="0"/>
              </a:spcBef>
            </a:pPr>
            <a:r>
              <a:rPr lang="en-US" sz="11930" b="1" dirty="0">
                <a:solidFill>
                  <a:srgbClr val="FFFFFF"/>
                </a:solidFill>
                <a:latin typeface="Poppins Medium Bold"/>
                <a:ea typeface="Poppins Medium Bold"/>
                <a:cs typeface="Poppins Medium Bold"/>
                <a:sym typeface="Poppins Medium Bold"/>
              </a:rPr>
              <a:t>Future Work / Acknowledgments</a:t>
            </a:r>
          </a:p>
        </p:txBody>
      </p:sp>
      <p:sp>
        <p:nvSpPr>
          <p:cNvPr id="6" name="AutoShape 6"/>
          <p:cNvSpPr/>
          <p:nvPr/>
        </p:nvSpPr>
        <p:spPr>
          <a:xfrm>
            <a:off x="5802686" y="6457009"/>
            <a:ext cx="6682629" cy="0"/>
          </a:xfrm>
          <a:prstGeom prst="line">
            <a:avLst/>
          </a:prstGeom>
          <a:ln w="19050" cap="rnd">
            <a:solidFill>
              <a:srgbClr val="FFFFFF"/>
            </a:solidFill>
            <a:prstDash val="solid"/>
            <a:headEnd type="none" w="sm" len="sm"/>
            <a:tailEnd type="none" w="sm" len="sm"/>
          </a:ln>
        </p:spPr>
        <p:txBody>
          <a:bodyPr/>
          <a:lstStyle/>
          <a:p>
            <a:endParaRPr lang="en-US"/>
          </a:p>
        </p:txBody>
      </p:sp>
    </p:spTree>
  </p:cSld>
  <p:clrMapOvr>
    <a:masterClrMapping/>
  </p:clrMapOvr>
  <p:transition>
    <p:cover dir="d"/>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719CF8A-8088-9B00-4AB6-1E95EF9DD52C}"/>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E1107C7F-DFA6-DF3F-4C03-1E49D5FADD3A}"/>
              </a:ext>
            </a:extLst>
          </p:cNvPr>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D174B3FA-3F06-40E6-7EFF-DF64CA74CCE8}"/>
              </a:ext>
            </a:extLst>
          </p:cNvPr>
          <p:cNvSpPr txBox="1"/>
          <p:nvPr/>
        </p:nvSpPr>
        <p:spPr>
          <a:xfrm>
            <a:off x="304800" y="330123"/>
            <a:ext cx="17449800" cy="3077766"/>
          </a:xfrm>
          <a:prstGeom prst="rect">
            <a:avLst/>
          </a:prstGeom>
        </p:spPr>
        <p:txBody>
          <a:bodyPr wrap="square" lIns="0" tIns="0" rIns="0" bIns="0" rtlCol="0" anchor="t">
            <a:spAutoFit/>
          </a:bodyPr>
          <a:lstStyle/>
          <a:p>
            <a:pPr lvl="0">
              <a:lnSpc>
                <a:spcPts val="12049"/>
              </a:lnSpc>
              <a:spcBef>
                <a:spcPct val="0"/>
              </a:spcBef>
            </a:pPr>
            <a:r>
              <a:rPr lang="en-US" sz="9600" b="1" dirty="0">
                <a:solidFill>
                  <a:srgbClr val="FFFFFF"/>
                </a:solidFill>
                <a:latin typeface="Poppins Medium Bold"/>
                <a:ea typeface="Poppins Medium Bold"/>
                <a:cs typeface="Poppins Medium Bold"/>
                <a:sym typeface="Poppins Medium Bold"/>
              </a:rPr>
              <a:t>Future Work / Acknowledgments</a:t>
            </a:r>
          </a:p>
        </p:txBody>
      </p:sp>
      <p:sp>
        <p:nvSpPr>
          <p:cNvPr id="12" name="TextBox 12">
            <a:extLst>
              <a:ext uri="{FF2B5EF4-FFF2-40B4-BE49-F238E27FC236}">
                <a16:creationId xmlns:a16="http://schemas.microsoft.com/office/drawing/2014/main" id="{6E493452-A062-3273-51BD-03425576BCE1}"/>
              </a:ext>
            </a:extLst>
          </p:cNvPr>
          <p:cNvSpPr txBox="1"/>
          <p:nvPr/>
        </p:nvSpPr>
        <p:spPr>
          <a:xfrm>
            <a:off x="914400" y="3422617"/>
            <a:ext cx="16840200" cy="5232202"/>
          </a:xfrm>
          <a:prstGeom prst="rect">
            <a:avLst/>
          </a:prstGeom>
        </p:spPr>
        <p:txBody>
          <a:bodyPr wrap="square" lIns="0" tIns="0" rIns="0" bIns="0" rtlCol="0" anchor="t">
            <a:spAutoFit/>
          </a:bodyPr>
          <a:lstStyle/>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In the future, the chatbot can be enhanced by integrating larger transformer-based models like GPT, BERT  and Llama for improved contextual understanding. </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Adding reinforcement learning can make the responses more adaptive to user feedback. </a:t>
            </a:r>
          </a:p>
          <a:p>
            <a:pPr marL="685800" indent="-685800">
              <a:spcAft>
                <a:spcPts val="1500"/>
              </a:spcAft>
              <a:buFont typeface="Arial" panose="020B0604020202020204" pitchFamily="34" charset="0"/>
              <a:buChar char="•"/>
            </a:pPr>
            <a:r>
              <a:rPr lang="en-US" sz="4500" dirty="0">
                <a:solidFill>
                  <a:schemeClr val="bg1"/>
                </a:solidFill>
                <a:latin typeface="Times New Roman" panose="02020603050405020304" pitchFamily="18" charset="0"/>
                <a:ea typeface="Poppins Light"/>
                <a:cs typeface="Times New Roman" panose="02020603050405020304" pitchFamily="18" charset="0"/>
                <a:sym typeface="Poppins Light"/>
              </a:rPr>
              <a:t>Moreover, incorporating emotion and intent detection could make interactions more natural and human-like.</a:t>
            </a:r>
          </a:p>
        </p:txBody>
      </p:sp>
    </p:spTree>
    <p:extLst>
      <p:ext uri="{BB962C8B-B14F-4D97-AF65-F5344CB8AC3E}">
        <p14:creationId xmlns:p14="http://schemas.microsoft.com/office/powerpoint/2010/main" val="411991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670" t="-6886" r="-5363" b="-63826"/>
            </a:stretch>
          </a:blipFill>
        </p:spPr>
        <p:txBody>
          <a:bodyPr/>
          <a:lstStyle/>
          <a:p>
            <a:endParaRPr lang="en-US"/>
          </a:p>
        </p:txBody>
      </p:sp>
      <p:sp>
        <p:nvSpPr>
          <p:cNvPr id="3" name="Freeform 3"/>
          <p:cNvSpPr/>
          <p:nvPr/>
        </p:nvSpPr>
        <p:spPr>
          <a:xfrm>
            <a:off x="0"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AutoShape 4"/>
          <p:cNvSpPr/>
          <p:nvPr/>
        </p:nvSpPr>
        <p:spPr>
          <a:xfrm>
            <a:off x="5802686" y="5577018"/>
            <a:ext cx="6682629"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TextBox 5"/>
          <p:cNvSpPr txBox="1"/>
          <p:nvPr/>
        </p:nvSpPr>
        <p:spPr>
          <a:xfrm>
            <a:off x="1803146" y="3313658"/>
            <a:ext cx="14681707" cy="1596610"/>
          </a:xfrm>
          <a:prstGeom prst="rect">
            <a:avLst/>
          </a:prstGeom>
        </p:spPr>
        <p:txBody>
          <a:bodyPr lIns="0" tIns="0" rIns="0" bIns="0" rtlCol="0" anchor="t">
            <a:spAutoFit/>
          </a:bodyPr>
          <a:lstStyle/>
          <a:p>
            <a:pPr marL="0" lvl="0" indent="0" algn="ctr">
              <a:lnSpc>
                <a:spcPts val="12049"/>
              </a:lnSpc>
              <a:spcBef>
                <a:spcPct val="0"/>
              </a:spcBef>
            </a:pPr>
            <a:r>
              <a:rPr lang="en-US" sz="11930" b="1">
                <a:solidFill>
                  <a:srgbClr val="FFFFFF"/>
                </a:solidFill>
                <a:latin typeface="Poppins Medium Bold"/>
                <a:ea typeface="Poppins Medium Bold"/>
                <a:cs typeface="Poppins Medium Bold"/>
                <a:sym typeface="Poppins Medium Bold"/>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67015F0-C63E-D234-D7F2-F3AD1BBCBB48}"/>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4D4AB496-336E-7C70-E69C-7B824A2112D4}"/>
              </a:ext>
            </a:extLst>
          </p:cNvPr>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FF9B4CA2-F5B3-04E8-1741-AFE8C6EA3FAB}"/>
              </a:ext>
            </a:extLst>
          </p:cNvPr>
          <p:cNvSpPr txBox="1"/>
          <p:nvPr/>
        </p:nvSpPr>
        <p:spPr>
          <a:xfrm>
            <a:off x="304800" y="330123"/>
            <a:ext cx="17449800" cy="1538883"/>
          </a:xfrm>
          <a:prstGeom prst="rect">
            <a:avLst/>
          </a:prstGeom>
        </p:spPr>
        <p:txBody>
          <a:bodyPr wrap="square" lIns="0" tIns="0" rIns="0" bIns="0" rtlCol="0" anchor="t">
            <a:spAutoFit/>
          </a:bodyPr>
          <a:lstStyle/>
          <a:p>
            <a:pPr lvl="0">
              <a:lnSpc>
                <a:spcPts val="12049"/>
              </a:lnSpc>
              <a:spcBef>
                <a:spcPct val="0"/>
              </a:spcBef>
            </a:pPr>
            <a:r>
              <a:rPr lang="en-US" sz="9600" b="1" dirty="0">
                <a:solidFill>
                  <a:srgbClr val="FFFFFF"/>
                </a:solidFill>
                <a:latin typeface="Poppins Medium Bold"/>
                <a:ea typeface="Poppins Medium Bold"/>
                <a:cs typeface="Poppins Medium Bold"/>
                <a:sym typeface="Poppins Medium Bold"/>
              </a:rPr>
              <a:t>Reference: </a:t>
            </a:r>
          </a:p>
        </p:txBody>
      </p:sp>
      <p:sp>
        <p:nvSpPr>
          <p:cNvPr id="12" name="TextBox 12">
            <a:extLst>
              <a:ext uri="{FF2B5EF4-FFF2-40B4-BE49-F238E27FC236}">
                <a16:creationId xmlns:a16="http://schemas.microsoft.com/office/drawing/2014/main" id="{74D11ADA-6CCE-3EF1-B693-47EA0AD8B085}"/>
              </a:ext>
            </a:extLst>
          </p:cNvPr>
          <p:cNvSpPr txBox="1"/>
          <p:nvPr/>
        </p:nvSpPr>
        <p:spPr>
          <a:xfrm>
            <a:off x="914400" y="3422617"/>
            <a:ext cx="16840200" cy="5193729"/>
          </a:xfrm>
          <a:prstGeom prst="rect">
            <a:avLst/>
          </a:prstGeom>
        </p:spPr>
        <p:txBody>
          <a:bodyPr wrap="square" lIns="0" tIns="0" rIns="0" bIns="0" rtlCol="0" anchor="t">
            <a:spAutoFit/>
          </a:bodyPr>
          <a:lstStyle/>
          <a:p>
            <a:pPr marL="685800" indent="-685800">
              <a:spcAft>
                <a:spcPts val="1500"/>
              </a:spcAft>
              <a:buFont typeface="Arial" panose="020B0604020202020204" pitchFamily="34" charset="0"/>
              <a:buChar char="•"/>
            </a:pP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Hochreiter, S., &amp; </a:t>
            </a:r>
            <a:r>
              <a:rPr lang="en-US" sz="3000" dirty="0" err="1">
                <a:solidFill>
                  <a:schemeClr val="bg1"/>
                </a:solidFill>
                <a:latin typeface="Times New Roman" panose="02020603050405020304" pitchFamily="18" charset="0"/>
                <a:ea typeface="Poppins Light"/>
                <a:cs typeface="Times New Roman" panose="02020603050405020304" pitchFamily="18" charset="0"/>
                <a:sym typeface="Poppins Light"/>
              </a:rPr>
              <a:t>Schmidhuber</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 J. (1997). Long short-term memory. Neural Computation, 9(8), 1735–1780. </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hlinkClick r:id="rId4"/>
              </a:rPr>
              <a:t>https://doi.org/10.1162/neco.1997.9.8.1735</a:t>
            </a:r>
            <a:endPar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endParaRPr>
          </a:p>
          <a:p>
            <a:pPr marL="685800" indent="-685800">
              <a:spcAft>
                <a:spcPts val="1500"/>
              </a:spcAft>
              <a:buFont typeface="Arial" panose="020B0604020202020204" pitchFamily="34" charset="0"/>
              <a:buChar char="•"/>
            </a:pP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Miller, G. A. (1995). WordNet: a lexical database for English. Communications of the ACM, 38(11), 39–41. </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hlinkClick r:id="rId5"/>
              </a:rPr>
              <a:t>https://doi.org/10.1145/219717.219748</a:t>
            </a:r>
            <a:endPar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endParaRPr>
          </a:p>
          <a:p>
            <a:pPr marL="685800" indent="-685800">
              <a:spcAft>
                <a:spcPts val="1500"/>
              </a:spcAft>
              <a:buFont typeface="Arial" panose="020B0604020202020204" pitchFamily="34" charset="0"/>
              <a:buChar char="•"/>
            </a:pP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Cho, K., Van </a:t>
            </a:r>
            <a:r>
              <a:rPr lang="en-US" sz="3000" dirty="0" err="1">
                <a:solidFill>
                  <a:schemeClr val="bg1"/>
                </a:solidFill>
                <a:latin typeface="Times New Roman" panose="02020603050405020304" pitchFamily="18" charset="0"/>
                <a:ea typeface="Poppins Light"/>
                <a:cs typeface="Times New Roman" panose="02020603050405020304" pitchFamily="18" charset="0"/>
                <a:sym typeface="Poppins Light"/>
              </a:rPr>
              <a:t>Merriënboer</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 B., </a:t>
            </a:r>
            <a:r>
              <a:rPr lang="en-US" sz="3000" dirty="0" err="1">
                <a:solidFill>
                  <a:schemeClr val="bg1"/>
                </a:solidFill>
                <a:latin typeface="Times New Roman" panose="02020603050405020304" pitchFamily="18" charset="0"/>
                <a:ea typeface="Poppins Light"/>
                <a:cs typeface="Times New Roman" panose="02020603050405020304" pitchFamily="18" charset="0"/>
                <a:sym typeface="Poppins Light"/>
              </a:rPr>
              <a:t>Gulcehre</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 C., </a:t>
            </a:r>
            <a:r>
              <a:rPr lang="en-US" sz="3000" dirty="0" err="1">
                <a:solidFill>
                  <a:schemeClr val="bg1"/>
                </a:solidFill>
                <a:latin typeface="Times New Roman" panose="02020603050405020304" pitchFamily="18" charset="0"/>
                <a:ea typeface="Poppins Light"/>
                <a:cs typeface="Times New Roman" panose="02020603050405020304" pitchFamily="18" charset="0"/>
                <a:sym typeface="Poppins Light"/>
              </a:rPr>
              <a:t>Bahdanau</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 D., </a:t>
            </a:r>
            <a:r>
              <a:rPr lang="en-US" sz="3000" dirty="0" err="1">
                <a:solidFill>
                  <a:schemeClr val="bg1"/>
                </a:solidFill>
                <a:latin typeface="Times New Roman" panose="02020603050405020304" pitchFamily="18" charset="0"/>
                <a:ea typeface="Poppins Light"/>
                <a:cs typeface="Times New Roman" panose="02020603050405020304" pitchFamily="18" charset="0"/>
                <a:sym typeface="Poppins Light"/>
              </a:rPr>
              <a:t>Bougares</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 F., Schwenk, H., &amp; Bengio, Y. (2014). Learning phrase representations using RNN encoder–decoder for statistical machine translation. </a:t>
            </a:r>
            <a:r>
              <a:rPr lang="en-US" sz="3000" dirty="0" err="1">
                <a:solidFill>
                  <a:schemeClr val="bg1"/>
                </a:solidFill>
                <a:latin typeface="Times New Roman" panose="02020603050405020304" pitchFamily="18" charset="0"/>
                <a:ea typeface="Poppins Light"/>
                <a:cs typeface="Times New Roman" panose="02020603050405020304" pitchFamily="18" charset="0"/>
                <a:sym typeface="Poppins Light"/>
              </a:rPr>
              <a:t>arXiv</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 preprint arXiv:1406.1078.</a:t>
            </a:r>
          </a:p>
          <a:p>
            <a:pPr marL="685800" indent="-685800">
              <a:spcAft>
                <a:spcPts val="1500"/>
              </a:spcAft>
              <a:buFont typeface="Arial" panose="020B0604020202020204" pitchFamily="34" charset="0"/>
              <a:buChar char="•"/>
            </a:pPr>
            <a:r>
              <a:rPr lang="en-US" sz="3000" dirty="0" err="1">
                <a:solidFill>
                  <a:schemeClr val="bg1"/>
                </a:solidFill>
                <a:latin typeface="Times New Roman" panose="02020603050405020304" pitchFamily="18" charset="0"/>
                <a:ea typeface="Poppins Light"/>
                <a:cs typeface="Times New Roman" panose="02020603050405020304" pitchFamily="18" charset="0"/>
                <a:sym typeface="Poppins Light"/>
              </a:rPr>
              <a:t>Papineni</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 K., </a:t>
            </a:r>
            <a:r>
              <a:rPr lang="en-US" sz="3000" dirty="0" err="1">
                <a:solidFill>
                  <a:schemeClr val="bg1"/>
                </a:solidFill>
                <a:latin typeface="Times New Roman" panose="02020603050405020304" pitchFamily="18" charset="0"/>
                <a:ea typeface="Poppins Light"/>
                <a:cs typeface="Times New Roman" panose="02020603050405020304" pitchFamily="18" charset="0"/>
                <a:sym typeface="Poppins Light"/>
              </a:rPr>
              <a:t>Roukos</a:t>
            </a:r>
            <a:r>
              <a:rPr lang="en-US" sz="3000" dirty="0">
                <a:solidFill>
                  <a:schemeClr val="bg1"/>
                </a:solidFill>
                <a:latin typeface="Times New Roman" panose="02020603050405020304" pitchFamily="18" charset="0"/>
                <a:ea typeface="Poppins Light"/>
                <a:cs typeface="Times New Roman" panose="02020603050405020304" pitchFamily="18" charset="0"/>
                <a:sym typeface="Poppins Light"/>
              </a:rPr>
              <a:t>, S., Ward, T., &amp; Zhu, W. J. (2002). BLEU: a method for automatic evaluation of machine translation. In Proceedings of the 40th Annual Meeting on Association for Computational Linguistics (pp. 311–318).</a:t>
            </a:r>
          </a:p>
        </p:txBody>
      </p:sp>
    </p:spTree>
    <p:extLst>
      <p:ext uri="{BB962C8B-B14F-4D97-AF65-F5344CB8AC3E}">
        <p14:creationId xmlns:p14="http://schemas.microsoft.com/office/powerpoint/2010/main" val="541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2952706"/>
            <a:ext cx="18288000" cy="4945071"/>
            <a:chOff x="0" y="0"/>
            <a:chExt cx="24384000" cy="6593427"/>
          </a:xfrm>
        </p:grpSpPr>
        <p:pic>
          <p:nvPicPr>
            <p:cNvPr id="3" name="Picture 3"/>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4" name="Freeform 4"/>
          <p:cNvSpPr/>
          <p:nvPr/>
        </p:nvSpPr>
        <p:spPr>
          <a:xfrm rot="-5400000">
            <a:off x="3978728"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stretch>
              <a:fillRect l="-48888" r="-28888"/>
            </a:stretch>
          </a:blipFill>
        </p:spPr>
        <p:txBody>
          <a:bodyPr/>
          <a:lstStyle/>
          <a:p>
            <a:endParaRPr lang="en-US"/>
          </a:p>
        </p:txBody>
      </p:sp>
      <p:sp>
        <p:nvSpPr>
          <p:cNvPr id="17" name="TextBox 17"/>
          <p:cNvSpPr txBox="1"/>
          <p:nvPr/>
        </p:nvSpPr>
        <p:spPr>
          <a:xfrm>
            <a:off x="797171" y="1028700"/>
            <a:ext cx="16718663" cy="2388474"/>
          </a:xfrm>
          <a:prstGeom prst="rect">
            <a:avLst/>
          </a:prstGeom>
        </p:spPr>
        <p:txBody>
          <a:bodyPr lIns="0" tIns="0" rIns="0" bIns="0" rtlCol="0" anchor="t">
            <a:spAutoFit/>
          </a:bodyPr>
          <a:lstStyle/>
          <a:p>
            <a:pPr marL="0" lvl="0" indent="0" algn="l">
              <a:lnSpc>
                <a:spcPts val="9090"/>
              </a:lnSpc>
              <a:spcBef>
                <a:spcPct val="0"/>
              </a:spcBef>
            </a:pPr>
            <a:r>
              <a:rPr lang="en-US" sz="9000" u="none" strike="noStrike" dirty="0">
                <a:solidFill>
                  <a:srgbClr val="FFFFFF"/>
                </a:solidFill>
                <a:latin typeface="Poppins Light"/>
                <a:ea typeface="Poppins Light"/>
                <a:cs typeface="Poppins Light"/>
                <a:sym typeface="Poppins Light"/>
              </a:rPr>
              <a:t>INTRODUCTION:</a:t>
            </a:r>
          </a:p>
          <a:p>
            <a:pPr marL="0" lvl="0" indent="0" algn="l">
              <a:lnSpc>
                <a:spcPts val="9090"/>
              </a:lnSpc>
              <a:spcBef>
                <a:spcPct val="0"/>
              </a:spcBef>
            </a:pPr>
            <a:endParaRPr lang="en-US" sz="9000" b="1" u="none" strike="noStrike" dirty="0">
              <a:solidFill>
                <a:srgbClr val="10B5BF"/>
              </a:solidFill>
              <a:latin typeface="Poppins Medium Bold"/>
              <a:ea typeface="Poppins Medium Bold"/>
              <a:cs typeface="Poppins Medium Bold"/>
              <a:sym typeface="Poppins Medium Bold"/>
            </a:endParaRPr>
          </a:p>
        </p:txBody>
      </p:sp>
      <p:sp>
        <p:nvSpPr>
          <p:cNvPr id="24" name="TextBox 24"/>
          <p:cNvSpPr txBox="1"/>
          <p:nvPr/>
        </p:nvSpPr>
        <p:spPr>
          <a:xfrm>
            <a:off x="772166" y="2781300"/>
            <a:ext cx="16078200" cy="3939540"/>
          </a:xfrm>
          <a:prstGeom prst="rect">
            <a:avLst/>
          </a:prstGeom>
        </p:spPr>
        <p:txBody>
          <a:bodyPr wrap="square" lIns="0" tIns="0" rIns="0" bIns="0" rtlCol="0" anchor="t">
            <a:spAutoFit/>
          </a:bodyPr>
          <a:lstStyle/>
          <a:p>
            <a:pPr marL="571500" indent="-571500">
              <a:spcBef>
                <a:spcPct val="0"/>
              </a:spcBef>
              <a:spcAft>
                <a:spcPts val="2400"/>
              </a:spcAft>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This project focuses on developing an AI-powered chatbot capable of producing human-like responses using Natural Language Processing and Deep Learning.</a:t>
            </a:r>
          </a:p>
          <a:p>
            <a:pPr marL="571500" indent="-571500">
              <a:spcBef>
                <a:spcPct val="0"/>
              </a:spcBef>
              <a:spcAft>
                <a:spcPts val="2400"/>
              </a:spcAft>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 It uses a custom dataset of question–answer pairs related to general greetings, AI concepts, and Python programming. </a:t>
            </a:r>
          </a:p>
          <a:p>
            <a:pPr marL="571500" indent="-571500">
              <a:spcBef>
                <a:spcPct val="0"/>
              </a:spcBef>
              <a:spcAft>
                <a:spcPts val="2400"/>
              </a:spcAft>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The chatbot integrates multiple neural models (RNN, GRU, LSTM, Transformer and MLP) to analyze, compare, and generate intelligent conversational replies.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6E348-62C4-32D9-272F-BCB0733AE9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2D1D2D-1609-9B63-FCF4-29F9CD3972C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00CB3C68-67CC-C91B-EB1D-10C64D65B94A}"/>
              </a:ext>
            </a:extLst>
          </p:cNvPr>
          <p:cNvSpPr/>
          <p:nvPr/>
        </p:nvSpPr>
        <p:spPr>
          <a:xfrm>
            <a:off x="-489928"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1FFCFD6A-BAD9-5A5D-13B6-C61984D04E9D}"/>
              </a:ext>
            </a:extLst>
          </p:cNvPr>
          <p:cNvSpPr txBox="1"/>
          <p:nvPr/>
        </p:nvSpPr>
        <p:spPr>
          <a:xfrm>
            <a:off x="-2139975" y="3217670"/>
            <a:ext cx="14681707" cy="3152017"/>
          </a:xfrm>
          <a:prstGeom prst="rect">
            <a:avLst/>
          </a:prstGeom>
        </p:spPr>
        <p:txBody>
          <a:bodyPr lIns="0" tIns="0" rIns="0" bIns="0" rtlCol="0" anchor="t">
            <a:spAutoFit/>
          </a:bodyPr>
          <a:lstStyle/>
          <a:p>
            <a:pPr marL="0" lvl="0" indent="0" algn="r">
              <a:lnSpc>
                <a:spcPts val="12049"/>
              </a:lnSpc>
              <a:spcBef>
                <a:spcPct val="0"/>
              </a:spcBef>
            </a:pPr>
            <a:r>
              <a:rPr lang="en-US" sz="11930" b="1" dirty="0">
                <a:solidFill>
                  <a:srgbClr val="FFFFFF"/>
                </a:solidFill>
                <a:latin typeface="Poppins Medium Bold"/>
                <a:ea typeface="Poppins Medium Bold"/>
                <a:cs typeface="Poppins Medium Bold"/>
                <a:sym typeface="Poppins Medium Bold"/>
              </a:rPr>
              <a:t>Objectives/</a:t>
            </a:r>
            <a:br>
              <a:rPr lang="en-US" sz="11930" b="1" dirty="0">
                <a:solidFill>
                  <a:srgbClr val="FFFFFF"/>
                </a:solidFill>
                <a:latin typeface="Poppins Medium Bold"/>
                <a:ea typeface="Poppins Medium Bold"/>
                <a:cs typeface="Poppins Medium Bold"/>
                <a:sym typeface="Poppins Medium Bold"/>
              </a:rPr>
            </a:br>
            <a:r>
              <a:rPr lang="en-US" sz="11930" b="1" dirty="0">
                <a:solidFill>
                  <a:srgbClr val="FFFFFF"/>
                </a:solidFill>
                <a:latin typeface="Poppins Medium Bold"/>
                <a:ea typeface="Poppins Medium Bold"/>
                <a:cs typeface="Poppins Medium Bold"/>
                <a:sym typeface="Poppins Medium Bold"/>
              </a:rPr>
              <a:t>Goals</a:t>
            </a:r>
          </a:p>
        </p:txBody>
      </p:sp>
      <p:sp>
        <p:nvSpPr>
          <p:cNvPr id="6" name="AutoShape 6">
            <a:extLst>
              <a:ext uri="{FF2B5EF4-FFF2-40B4-BE49-F238E27FC236}">
                <a16:creationId xmlns:a16="http://schemas.microsoft.com/office/drawing/2014/main" id="{AC12AF26-F380-44E4-EF80-2E7CE2903A34}"/>
              </a:ext>
            </a:extLst>
          </p:cNvPr>
          <p:cNvSpPr/>
          <p:nvPr/>
        </p:nvSpPr>
        <p:spPr>
          <a:xfrm>
            <a:off x="5802686" y="6457009"/>
            <a:ext cx="6682629" cy="0"/>
          </a:xfrm>
          <a:prstGeom prst="line">
            <a:avLst/>
          </a:prstGeom>
          <a:ln w="19050" cap="rnd">
            <a:solidFill>
              <a:srgbClr val="FFFFFF"/>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65591471"/>
      </p:ext>
    </p:extLst>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436698" y="823929"/>
            <a:ext cx="6770812" cy="2388474"/>
          </a:xfrm>
          <a:prstGeom prst="rect">
            <a:avLst/>
          </a:prstGeom>
        </p:spPr>
        <p:txBody>
          <a:bodyPr lIns="0" tIns="0" rIns="0" bIns="0" rtlCol="0" anchor="t">
            <a:spAutoFit/>
          </a:bodyPr>
          <a:lstStyle/>
          <a:p>
            <a:pPr algn="r">
              <a:lnSpc>
                <a:spcPts val="9090"/>
              </a:lnSpc>
            </a:pPr>
            <a:r>
              <a:rPr lang="en-US" sz="9000" b="1" dirty="0">
                <a:solidFill>
                  <a:srgbClr val="FFFFFF"/>
                </a:solidFill>
                <a:latin typeface="Poppins Medium Bold"/>
                <a:ea typeface="Poppins Medium Bold"/>
                <a:cs typeface="Poppins Medium Bold"/>
                <a:sym typeface="Poppins Medium Bold"/>
              </a:rPr>
              <a:t>Objectives / Goals</a:t>
            </a:r>
          </a:p>
        </p:txBody>
      </p:sp>
      <p:sp>
        <p:nvSpPr>
          <p:cNvPr id="12" name="TextBox 12"/>
          <p:cNvSpPr txBox="1"/>
          <p:nvPr/>
        </p:nvSpPr>
        <p:spPr>
          <a:xfrm>
            <a:off x="723900" y="3009900"/>
            <a:ext cx="16840200" cy="7694414"/>
          </a:xfrm>
          <a:prstGeom prst="rect">
            <a:avLst/>
          </a:prstGeom>
        </p:spPr>
        <p:txBody>
          <a:bodyPr wrap="square" lIns="0" tIns="0" rIns="0" bIns="0" rtlCol="0" anchor="t">
            <a:spAutoFit/>
          </a:bodyPr>
          <a:lstStyle/>
          <a:p>
            <a:pPr marL="685800" indent="-685800">
              <a:spcAft>
                <a:spcPts val="1500"/>
              </a:spcAft>
              <a:buFont typeface="Arial" panose="020B0604020202020204" pitchFamily="34" charset="0"/>
              <a:buChar char="•"/>
            </a:pPr>
            <a:r>
              <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rPr>
              <a:t>The main goal of this phase is to evaluate the chatbot models (RNN, GRU, LSTM, Transformer, and MLP) based on multiple performance indicators. </a:t>
            </a:r>
          </a:p>
          <a:p>
            <a:pPr marL="685800" indent="-685800">
              <a:spcAft>
                <a:spcPts val="1500"/>
              </a:spcAft>
              <a:buFont typeface="Arial" panose="020B0604020202020204" pitchFamily="34" charset="0"/>
              <a:buChar char="•"/>
            </a:pPr>
            <a:r>
              <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rPr>
              <a:t>The evaluation uses BLEU scores, validation accuracy, and loss curves to measure translation quality and model generalization.</a:t>
            </a:r>
          </a:p>
          <a:p>
            <a:pPr marL="685800" indent="-685800">
              <a:spcAft>
                <a:spcPts val="1500"/>
              </a:spcAft>
              <a:buFont typeface="Arial" panose="020B0604020202020204" pitchFamily="34" charset="0"/>
              <a:buChar char="•"/>
            </a:pPr>
            <a:r>
              <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rPr>
              <a:t>Implement and compare of different architectures.</a:t>
            </a:r>
          </a:p>
          <a:p>
            <a:pPr marL="685800" indent="-685800">
              <a:spcAft>
                <a:spcPts val="1500"/>
              </a:spcAft>
              <a:buFont typeface="Arial" panose="020B0604020202020204" pitchFamily="34" charset="0"/>
              <a:buChar char="•"/>
            </a:pPr>
            <a:r>
              <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rPr>
              <a:t>Demonstrate fine-tuning and model experimentation.</a:t>
            </a:r>
          </a:p>
          <a:p>
            <a:pPr marL="685800" indent="-685800">
              <a:spcAft>
                <a:spcPts val="1500"/>
              </a:spcAft>
              <a:buFont typeface="Arial" panose="020B0604020202020204" pitchFamily="34" charset="0"/>
              <a:buChar char="•"/>
            </a:pPr>
            <a:endPar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FE50400-6265-016F-433E-695B22A2A2AF}"/>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9291471C-A006-651D-5CD8-B242C806CA05}"/>
              </a:ext>
            </a:extLst>
          </p:cNvPr>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107E2B1C-C27B-7C6F-1ADB-BD13DE441C60}"/>
              </a:ext>
            </a:extLst>
          </p:cNvPr>
          <p:cNvSpPr txBox="1"/>
          <p:nvPr/>
        </p:nvSpPr>
        <p:spPr>
          <a:xfrm>
            <a:off x="-838200" y="1028700"/>
            <a:ext cx="6770812" cy="1221488"/>
          </a:xfrm>
          <a:prstGeom prst="rect">
            <a:avLst/>
          </a:prstGeom>
        </p:spPr>
        <p:txBody>
          <a:bodyPr lIns="0" tIns="0" rIns="0" bIns="0" rtlCol="0" anchor="t">
            <a:spAutoFit/>
          </a:bodyPr>
          <a:lstStyle/>
          <a:p>
            <a:pPr algn="r">
              <a:lnSpc>
                <a:spcPts val="9090"/>
              </a:lnSpc>
            </a:pPr>
            <a:r>
              <a:rPr lang="en-US" sz="9000" b="1" dirty="0">
                <a:solidFill>
                  <a:srgbClr val="FFFFFF"/>
                </a:solidFill>
                <a:latin typeface="Poppins Medium Bold"/>
                <a:ea typeface="Poppins Medium Bold"/>
                <a:cs typeface="Poppins Medium Bold"/>
                <a:sym typeface="Poppins Medium Bold"/>
              </a:rPr>
              <a:t>MODELS</a:t>
            </a:r>
          </a:p>
        </p:txBody>
      </p:sp>
      <p:sp>
        <p:nvSpPr>
          <p:cNvPr id="12" name="TextBox 12">
            <a:extLst>
              <a:ext uri="{FF2B5EF4-FFF2-40B4-BE49-F238E27FC236}">
                <a16:creationId xmlns:a16="http://schemas.microsoft.com/office/drawing/2014/main" id="{F10EFFF8-231D-AEEE-73D7-00330D5CB334}"/>
              </a:ext>
            </a:extLst>
          </p:cNvPr>
          <p:cNvSpPr txBox="1"/>
          <p:nvPr/>
        </p:nvSpPr>
        <p:spPr>
          <a:xfrm>
            <a:off x="723900" y="1912687"/>
            <a:ext cx="16840200" cy="8079135"/>
          </a:xfrm>
          <a:prstGeom prst="rect">
            <a:avLst/>
          </a:prstGeom>
        </p:spPr>
        <p:txBody>
          <a:bodyPr wrap="square" lIns="0" tIns="0" rIns="0" bIns="0" rtlCol="0" anchor="t">
            <a:spAutoFit/>
          </a:bodyPr>
          <a:lstStyle/>
          <a:p>
            <a:pPr marL="685800" indent="-685800">
              <a:spcAft>
                <a:spcPts val="1500"/>
              </a:spcAft>
              <a:buFont typeface="Arial" panose="020B0604020202020204" pitchFamily="34" charset="0"/>
              <a:buChar char="•"/>
            </a:pPr>
            <a:r>
              <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rPr>
              <a:t>1. RNN (Recurrent Neural Network) </a:t>
            </a:r>
            <a:r>
              <a:rPr lang="en-US" sz="2500" dirty="0">
                <a:solidFill>
                  <a:srgbClr val="FFFFFF"/>
                </a:solidFill>
                <a:latin typeface="Times New Roman" panose="02020603050405020304" pitchFamily="18" charset="0"/>
                <a:ea typeface="Poppins Light"/>
                <a:cs typeface="Times New Roman" panose="02020603050405020304" pitchFamily="18" charset="0"/>
                <a:sym typeface="Poppins Light"/>
              </a:rPr>
              <a:t>A recurrent neural network (RNN) is a type of deep learning model designed to process sequential data, such as text, speech, or time-series data. (Data Arranged Ordered Data)</a:t>
            </a:r>
          </a:p>
          <a:p>
            <a:pPr marL="685800" indent="-685800">
              <a:spcAft>
                <a:spcPts val="1500"/>
              </a:spcAft>
              <a:buFont typeface="Arial" panose="020B0604020202020204" pitchFamily="34" charset="0"/>
              <a:buChar char="•"/>
            </a:pPr>
            <a:r>
              <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rPr>
              <a:t>2. GRU (Gated Recurrent Unit) </a:t>
            </a:r>
            <a:r>
              <a:rPr lang="en-US" sz="2500" dirty="0">
                <a:solidFill>
                  <a:srgbClr val="FFFFFF"/>
                </a:solidFill>
                <a:latin typeface="Times New Roman" panose="02020603050405020304" pitchFamily="18" charset="0"/>
                <a:cs typeface="Times New Roman" panose="02020603050405020304" pitchFamily="18" charset="0"/>
                <a:sym typeface="Poppins Light"/>
              </a:rPr>
              <a:t>A Gated Recurrent Unit (GRU) is a type of recurrent neural network (RNN) that uses a gating mechanism to regulate information flow, which helps solve the vanishing gradient problem in standard RNNs and allows it to learn long-term dependencies in sequential data like text or time series</a:t>
            </a:r>
          </a:p>
          <a:p>
            <a:pPr marL="685800" indent="-685800">
              <a:spcAft>
                <a:spcPts val="1500"/>
              </a:spcAft>
              <a:buFont typeface="Arial" panose="020B0604020202020204" pitchFamily="34" charset="0"/>
              <a:buChar char="•"/>
            </a:pPr>
            <a:r>
              <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rPr>
              <a:t>3. LSTM (Long Short-Term Memory) </a:t>
            </a:r>
            <a:r>
              <a:rPr lang="en-US" sz="2500" dirty="0">
                <a:solidFill>
                  <a:srgbClr val="FFFFFF"/>
                </a:solidFill>
                <a:latin typeface="Times New Roman" panose="02020603050405020304" pitchFamily="18" charset="0"/>
                <a:cs typeface="Times New Roman" panose="02020603050405020304" pitchFamily="18" charset="0"/>
                <a:sym typeface="Poppins Light"/>
              </a:rPr>
              <a:t>An LSTM (Long Short-Term Memory) model is a type of recurrent neural network (RNN) designed to learn long-term dependencies in sequential data, such as time series, text, and speech</a:t>
            </a:r>
          </a:p>
          <a:p>
            <a:pPr marL="685800" indent="-685800">
              <a:spcAft>
                <a:spcPts val="1500"/>
              </a:spcAft>
              <a:buFont typeface="Arial" panose="020B0604020202020204" pitchFamily="34" charset="0"/>
              <a:buChar char="•"/>
            </a:pPr>
            <a:r>
              <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rPr>
              <a:t>4. Transformer (Self-Attention based) </a:t>
            </a:r>
            <a:r>
              <a:rPr lang="en-US" sz="2500" dirty="0">
                <a:solidFill>
                  <a:srgbClr val="FFFFFF"/>
                </a:solidFill>
                <a:latin typeface="Times New Roman" panose="02020603050405020304" pitchFamily="18" charset="0"/>
                <a:cs typeface="Times New Roman" panose="02020603050405020304" pitchFamily="18" charset="0"/>
                <a:sym typeface="Poppins Light"/>
              </a:rPr>
              <a:t>This allows it to understand context and relationships between words, even in long sentences, making it more efficient and faster than previous models for tasks like translation, text generation, and summarization.</a:t>
            </a:r>
          </a:p>
          <a:p>
            <a:pPr marL="685800" indent="-685800">
              <a:spcAft>
                <a:spcPts val="1500"/>
              </a:spcAft>
              <a:buFont typeface="Arial" panose="020B0604020202020204" pitchFamily="34" charset="0"/>
              <a:buChar char="•"/>
            </a:pPr>
            <a:r>
              <a:rPr lang="en-US" sz="5000" dirty="0">
                <a:solidFill>
                  <a:srgbClr val="FFFFFF"/>
                </a:solidFill>
                <a:latin typeface="Times New Roman" panose="02020603050405020304" pitchFamily="18" charset="0"/>
                <a:ea typeface="Poppins Light"/>
                <a:cs typeface="Times New Roman" panose="02020603050405020304" pitchFamily="18" charset="0"/>
                <a:sym typeface="Poppins Light"/>
              </a:rPr>
              <a:t>5. MLP (Multi-Layer Perceptron) </a:t>
            </a:r>
            <a:r>
              <a:rPr lang="en-US" sz="2500" dirty="0">
                <a:solidFill>
                  <a:srgbClr val="FFFFFF"/>
                </a:solidFill>
                <a:latin typeface="Times New Roman" panose="02020603050405020304" pitchFamily="18" charset="0"/>
                <a:cs typeface="Times New Roman" panose="02020603050405020304" pitchFamily="18" charset="0"/>
                <a:sym typeface="Poppins Light"/>
              </a:rPr>
              <a:t>feedforward artificial neural network used in machine learning. It is designed to model complex, non-linear relationships in data and is widely applied for tasks such as classification, regression, and pattern recognition. </a:t>
            </a:r>
          </a:p>
        </p:txBody>
      </p:sp>
    </p:spTree>
    <p:extLst>
      <p:ext uri="{BB962C8B-B14F-4D97-AF65-F5344CB8AC3E}">
        <p14:creationId xmlns:p14="http://schemas.microsoft.com/office/powerpoint/2010/main" val="317550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18499-D333-1EEC-BFE8-3FDD227252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867822-853F-968E-8502-A3330F07541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E379AC53-6312-15D2-C514-55E20F40976E}"/>
              </a:ext>
            </a:extLst>
          </p:cNvPr>
          <p:cNvSpPr/>
          <p:nvPr/>
        </p:nvSpPr>
        <p:spPr>
          <a:xfrm>
            <a:off x="-489928"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1EF72575-A36E-E90E-E034-89C8B8F8B5DF}"/>
              </a:ext>
            </a:extLst>
          </p:cNvPr>
          <p:cNvSpPr txBox="1"/>
          <p:nvPr/>
        </p:nvSpPr>
        <p:spPr>
          <a:xfrm>
            <a:off x="848081" y="3243943"/>
            <a:ext cx="13048779" cy="3152017"/>
          </a:xfrm>
          <a:prstGeom prst="rect">
            <a:avLst/>
          </a:prstGeom>
        </p:spPr>
        <p:txBody>
          <a:bodyPr wrap="square" lIns="0" tIns="0" rIns="0" bIns="0" rtlCol="0" anchor="t">
            <a:spAutoFit/>
          </a:bodyPr>
          <a:lstStyle/>
          <a:p>
            <a:pPr marL="0" lvl="0" indent="0" algn="r">
              <a:lnSpc>
                <a:spcPts val="12049"/>
              </a:lnSpc>
              <a:spcBef>
                <a:spcPct val="0"/>
              </a:spcBef>
            </a:pPr>
            <a:r>
              <a:rPr lang="en-US" sz="11930" b="1" dirty="0">
                <a:solidFill>
                  <a:srgbClr val="FFFFFF"/>
                </a:solidFill>
                <a:latin typeface="Poppins Medium Bold"/>
                <a:ea typeface="Poppins Medium Bold"/>
                <a:cs typeface="Poppins Medium Bold"/>
                <a:sym typeface="Poppins Medium Bold"/>
              </a:rPr>
              <a:t>Methodology / Approach</a:t>
            </a:r>
          </a:p>
        </p:txBody>
      </p:sp>
      <p:sp>
        <p:nvSpPr>
          <p:cNvPr id="6" name="AutoShape 6">
            <a:extLst>
              <a:ext uri="{FF2B5EF4-FFF2-40B4-BE49-F238E27FC236}">
                <a16:creationId xmlns:a16="http://schemas.microsoft.com/office/drawing/2014/main" id="{D4C934D4-C041-0885-4774-69AB0A442E1E}"/>
              </a:ext>
            </a:extLst>
          </p:cNvPr>
          <p:cNvSpPr/>
          <p:nvPr/>
        </p:nvSpPr>
        <p:spPr>
          <a:xfrm>
            <a:off x="5802686" y="6457009"/>
            <a:ext cx="6682629" cy="0"/>
          </a:xfrm>
          <a:prstGeom prst="line">
            <a:avLst/>
          </a:prstGeom>
          <a:ln w="19050" cap="rnd">
            <a:solidFill>
              <a:srgbClr val="FFFFFF"/>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14133787"/>
      </p:ext>
    </p:extLst>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AutoShape 3"/>
          <p:cNvSpPr/>
          <p:nvPr/>
        </p:nvSpPr>
        <p:spPr>
          <a:xfrm>
            <a:off x="1028700" y="2988688"/>
            <a:ext cx="6682629" cy="0"/>
          </a:xfrm>
          <a:prstGeom prst="line">
            <a:avLst/>
          </a:prstGeom>
          <a:ln w="19050" cap="rnd">
            <a:solidFill>
              <a:srgbClr val="10B5BF"/>
            </a:solidFill>
            <a:prstDash val="solid"/>
            <a:headEnd type="none" w="sm" len="sm"/>
            <a:tailEnd type="none" w="sm" len="sm"/>
          </a:ln>
        </p:spPr>
        <p:txBody>
          <a:bodyPr/>
          <a:lstStyle/>
          <a:p>
            <a:endParaRPr lang="en-US"/>
          </a:p>
        </p:txBody>
      </p:sp>
      <p:sp>
        <p:nvSpPr>
          <p:cNvPr id="4" name="AutoShape 4"/>
          <p:cNvSpPr/>
          <p:nvPr/>
        </p:nvSpPr>
        <p:spPr>
          <a:xfrm>
            <a:off x="10576671" y="2998213"/>
            <a:ext cx="6682629" cy="0"/>
          </a:xfrm>
          <a:prstGeom prst="line">
            <a:avLst/>
          </a:prstGeom>
          <a:ln w="19050" cap="rnd">
            <a:solidFill>
              <a:srgbClr val="10B5BF"/>
            </a:solidFill>
            <a:prstDash val="solid"/>
            <a:headEnd type="none" w="sm" len="sm"/>
            <a:tailEnd type="none" w="sm" len="sm"/>
          </a:ln>
        </p:spPr>
        <p:txBody>
          <a:bodyPr/>
          <a:lstStyle/>
          <a:p>
            <a:endParaRPr lang="en-US"/>
          </a:p>
        </p:txBody>
      </p:sp>
      <p:sp>
        <p:nvSpPr>
          <p:cNvPr id="5" name="AutoShape 5"/>
          <p:cNvSpPr/>
          <p:nvPr/>
        </p:nvSpPr>
        <p:spPr>
          <a:xfrm>
            <a:off x="10576671" y="6741951"/>
            <a:ext cx="6682629" cy="0"/>
          </a:xfrm>
          <a:prstGeom prst="line">
            <a:avLst/>
          </a:prstGeom>
          <a:ln w="19050" cap="rnd">
            <a:solidFill>
              <a:srgbClr val="10B5BF"/>
            </a:solidFill>
            <a:prstDash val="solid"/>
            <a:headEnd type="none" w="sm" len="sm"/>
            <a:tailEnd type="none" w="sm" len="sm"/>
          </a:ln>
        </p:spPr>
        <p:txBody>
          <a:bodyPr/>
          <a:lstStyle/>
          <a:p>
            <a:endParaRPr lang="en-US"/>
          </a:p>
        </p:txBody>
      </p:sp>
      <p:sp>
        <p:nvSpPr>
          <p:cNvPr id="7" name="AutoShape 7"/>
          <p:cNvSpPr/>
          <p:nvPr/>
        </p:nvSpPr>
        <p:spPr>
          <a:xfrm>
            <a:off x="1028700" y="6732426"/>
            <a:ext cx="6682629" cy="0"/>
          </a:xfrm>
          <a:prstGeom prst="line">
            <a:avLst/>
          </a:prstGeom>
          <a:ln w="19050" cap="rnd">
            <a:solidFill>
              <a:srgbClr val="10B5BF"/>
            </a:solidFill>
            <a:prstDash val="solid"/>
            <a:headEnd type="none" w="sm" len="sm"/>
            <a:tailEnd type="none" w="sm" len="sm"/>
          </a:ln>
        </p:spPr>
        <p:txBody>
          <a:bodyPr/>
          <a:lstStyle/>
          <a:p>
            <a:endParaRPr lang="en-US"/>
          </a:p>
        </p:txBody>
      </p:sp>
      <p:sp>
        <p:nvSpPr>
          <p:cNvPr id="8" name="Freeform 8"/>
          <p:cNvSpPr/>
          <p:nvPr/>
        </p:nvSpPr>
        <p:spPr>
          <a:xfrm>
            <a:off x="9485888" y="-3709988"/>
            <a:ext cx="10757647" cy="8229600"/>
          </a:xfrm>
          <a:custGeom>
            <a:avLst/>
            <a:gdLst/>
            <a:ahLst/>
            <a:cxnLst/>
            <a:rect l="l" t="t" r="r" b="b"/>
            <a:pathLst>
              <a:path w="10757647" h="8229600">
                <a:moveTo>
                  <a:pt x="0" y="0"/>
                </a:moveTo>
                <a:lnTo>
                  <a:pt x="10757647" y="0"/>
                </a:lnTo>
                <a:lnTo>
                  <a:pt x="10757647" y="8229600"/>
                </a:lnTo>
                <a:lnTo>
                  <a:pt x="0" y="8229600"/>
                </a:lnTo>
                <a:lnTo>
                  <a:pt x="0" y="0"/>
                </a:lnTo>
                <a:close/>
              </a:path>
            </a:pathLst>
          </a:custGeom>
          <a:blipFill>
            <a:blip r:embed="rId3">
              <a:alphaModFix amt="37000"/>
            </a:blip>
            <a:stretch>
              <a:fillRect/>
            </a:stretch>
          </a:blipFill>
        </p:spPr>
        <p:txBody>
          <a:bodyPr/>
          <a:lstStyle/>
          <a:p>
            <a:endParaRPr lang="en-US"/>
          </a:p>
        </p:txBody>
      </p:sp>
      <p:sp>
        <p:nvSpPr>
          <p:cNvPr id="9" name="TextBox 9"/>
          <p:cNvSpPr txBox="1"/>
          <p:nvPr/>
        </p:nvSpPr>
        <p:spPr>
          <a:xfrm>
            <a:off x="1028700" y="7337521"/>
            <a:ext cx="8457188" cy="2077492"/>
          </a:xfrm>
          <a:prstGeom prst="rect">
            <a:avLst/>
          </a:prstGeom>
        </p:spPr>
        <p:txBody>
          <a:bodyPr wrap="square" lIns="0" tIns="0" rIns="0" bIns="0" rtlCol="0" anchor="t">
            <a:spAutoFit/>
          </a:bodyPr>
          <a:lstStyle/>
          <a:p>
            <a:pPr marL="0" lvl="0" indent="0" algn="l"/>
            <a:r>
              <a:rPr lang="en-US" sz="4500" dirty="0">
                <a:solidFill>
                  <a:srgbClr val="FFFFFF"/>
                </a:solidFill>
                <a:latin typeface="Times New Roman" panose="02020603050405020304" pitchFamily="18" charset="0"/>
                <a:ea typeface="Poppins Light"/>
                <a:cs typeface="Times New Roman" panose="02020603050405020304" pitchFamily="18" charset="0"/>
                <a:sym typeface="Poppins Light"/>
              </a:rPr>
              <a:t>4. Fine-Tuning: Adjust embedding size, learning rate, and layers.</a:t>
            </a:r>
          </a:p>
          <a:p>
            <a:pPr marL="0" lvl="0" indent="0" algn="l"/>
            <a:endParaRPr lang="en-US" sz="4500" dirty="0">
              <a:solidFill>
                <a:srgbClr val="FFFFFF"/>
              </a:solidFill>
              <a:latin typeface="Times New Roman" panose="02020603050405020304" pitchFamily="18" charset="0"/>
              <a:ea typeface="Poppins Light"/>
              <a:cs typeface="Times New Roman" panose="02020603050405020304" pitchFamily="18" charset="0"/>
              <a:sym typeface="Poppins Light"/>
            </a:endParaRPr>
          </a:p>
        </p:txBody>
      </p:sp>
      <p:sp>
        <p:nvSpPr>
          <p:cNvPr id="10" name="Freeform 10"/>
          <p:cNvSpPr/>
          <p:nvPr/>
        </p:nvSpPr>
        <p:spPr>
          <a:xfrm flipH="1">
            <a:off x="-770733" y="6191464"/>
            <a:ext cx="6366679" cy="7163633"/>
          </a:xfrm>
          <a:custGeom>
            <a:avLst/>
            <a:gdLst/>
            <a:ahLst/>
            <a:cxnLst/>
            <a:rect l="l" t="t" r="r" b="b"/>
            <a:pathLst>
              <a:path w="6366679" h="7163633">
                <a:moveTo>
                  <a:pt x="6366679" y="0"/>
                </a:moveTo>
                <a:lnTo>
                  <a:pt x="0" y="0"/>
                </a:lnTo>
                <a:lnTo>
                  <a:pt x="0" y="7163632"/>
                </a:lnTo>
                <a:lnTo>
                  <a:pt x="6366679" y="7163632"/>
                </a:lnTo>
                <a:lnTo>
                  <a:pt x="6366679" y="0"/>
                </a:lnTo>
                <a:close/>
              </a:path>
            </a:pathLst>
          </a:custGeom>
          <a:blipFill>
            <a:blip r:embed="rId4">
              <a:alphaModFix amt="16000"/>
            </a:blip>
            <a:stretch>
              <a:fillRect/>
            </a:stretch>
          </a:blipFill>
        </p:spPr>
        <p:txBody>
          <a:bodyPr/>
          <a:lstStyle/>
          <a:p>
            <a:endParaRPr lang="en-US"/>
          </a:p>
        </p:txBody>
      </p:sp>
      <p:grpSp>
        <p:nvGrpSpPr>
          <p:cNvPr id="11" name="Group 11"/>
          <p:cNvGrpSpPr/>
          <p:nvPr/>
        </p:nvGrpSpPr>
        <p:grpSpPr>
          <a:xfrm>
            <a:off x="10437294" y="2928524"/>
            <a:ext cx="139378" cy="13937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endParaRPr lang="en-US"/>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7711329" y="2918999"/>
            <a:ext cx="139378" cy="13937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endParaRPr lang="en-US"/>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7" name="Group 17"/>
          <p:cNvGrpSpPr/>
          <p:nvPr/>
        </p:nvGrpSpPr>
        <p:grpSpPr>
          <a:xfrm>
            <a:off x="10437294" y="6677025"/>
            <a:ext cx="139378" cy="13937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endParaRPr lang="en-US"/>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20" name="Group 20"/>
          <p:cNvGrpSpPr/>
          <p:nvPr/>
        </p:nvGrpSpPr>
        <p:grpSpPr>
          <a:xfrm>
            <a:off x="7711329" y="6667500"/>
            <a:ext cx="139378" cy="13937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endParaRPr lang="en-US"/>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sp>
        <p:nvSpPr>
          <p:cNvPr id="23" name="Freeform 23"/>
          <p:cNvSpPr/>
          <p:nvPr/>
        </p:nvSpPr>
        <p:spPr>
          <a:xfrm>
            <a:off x="7866233" y="4095536"/>
            <a:ext cx="2653074" cy="2095928"/>
          </a:xfrm>
          <a:custGeom>
            <a:avLst/>
            <a:gdLst/>
            <a:ahLst/>
            <a:cxnLst/>
            <a:rect l="l" t="t" r="r" b="b"/>
            <a:pathLst>
              <a:path w="2653074" h="2095928">
                <a:moveTo>
                  <a:pt x="0" y="0"/>
                </a:moveTo>
                <a:lnTo>
                  <a:pt x="2653074" y="0"/>
                </a:lnTo>
                <a:lnTo>
                  <a:pt x="2653074" y="2095928"/>
                </a:lnTo>
                <a:lnTo>
                  <a:pt x="0" y="2095928"/>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TextBox 24"/>
          <p:cNvSpPr txBox="1"/>
          <p:nvPr/>
        </p:nvSpPr>
        <p:spPr>
          <a:xfrm>
            <a:off x="1057292" y="3380424"/>
            <a:ext cx="9077308" cy="2769989"/>
          </a:xfrm>
          <a:prstGeom prst="rect">
            <a:avLst/>
          </a:prstGeom>
        </p:spPr>
        <p:txBody>
          <a:bodyPr wrap="square" lIns="0" tIns="0" rIns="0" bIns="0" rtlCol="0" anchor="t">
            <a:spAutoFit/>
          </a:bodyPr>
          <a:lstStyle/>
          <a:p>
            <a:pPr marL="914400" lvl="0" indent="-914400">
              <a:buAutoNum type="arabicPeriod"/>
            </a:pPr>
            <a:r>
              <a:rPr lang="en-US" sz="4500" dirty="0">
                <a:solidFill>
                  <a:srgbClr val="FFFFFF"/>
                </a:solidFill>
                <a:latin typeface="Times New Roman" panose="02020603050405020304" pitchFamily="18" charset="0"/>
                <a:ea typeface="Poppins Light"/>
                <a:cs typeface="Times New Roman" panose="02020603050405020304" pitchFamily="18" charset="0"/>
                <a:sym typeface="Poppins Light"/>
              </a:rPr>
              <a:t>Data Preparation: Create and preprocess chatbot Q&amp;A dataset.</a:t>
            </a:r>
          </a:p>
          <a:p>
            <a:pPr marL="914400" lvl="0" indent="-914400">
              <a:buAutoNum type="arabicPeriod"/>
            </a:pPr>
            <a:r>
              <a:rPr lang="en-US" sz="4500" dirty="0">
                <a:solidFill>
                  <a:srgbClr val="FFFFFF"/>
                </a:solidFill>
                <a:latin typeface="Times New Roman" panose="02020603050405020304" pitchFamily="18" charset="0"/>
                <a:ea typeface="Poppins Light"/>
                <a:cs typeface="Times New Roman" panose="02020603050405020304" pitchFamily="18" charset="0"/>
                <a:sym typeface="Poppins Light"/>
              </a:rPr>
              <a:t>Model Design: Implement RNN, MLP, ….. architectures.</a:t>
            </a:r>
          </a:p>
        </p:txBody>
      </p:sp>
      <p:sp>
        <p:nvSpPr>
          <p:cNvPr id="25" name="TextBox 25"/>
          <p:cNvSpPr txBox="1"/>
          <p:nvPr/>
        </p:nvSpPr>
        <p:spPr>
          <a:xfrm>
            <a:off x="10437294" y="3328983"/>
            <a:ext cx="7711328" cy="2769989"/>
          </a:xfrm>
          <a:prstGeom prst="rect">
            <a:avLst/>
          </a:prstGeom>
        </p:spPr>
        <p:txBody>
          <a:bodyPr wrap="square" lIns="0" tIns="0" rIns="0" bIns="0" rtlCol="0" anchor="t">
            <a:spAutoFit/>
          </a:bodyPr>
          <a:lstStyle/>
          <a:p>
            <a:pPr lvl="0"/>
            <a:r>
              <a:rPr lang="en-US" sz="4500" dirty="0">
                <a:solidFill>
                  <a:srgbClr val="FFFFFF"/>
                </a:solidFill>
                <a:latin typeface="Times New Roman" panose="02020603050405020304" pitchFamily="18" charset="0"/>
                <a:cs typeface="Times New Roman" panose="02020603050405020304" pitchFamily="18" charset="0"/>
                <a:sym typeface="Poppins Light"/>
              </a:rPr>
              <a:t>3. Training: Use PyTorch with Adam optimizer and CrossEntropy loss.</a:t>
            </a:r>
          </a:p>
          <a:p>
            <a:pPr lvl="0"/>
            <a:endParaRPr lang="en-US" sz="4500" dirty="0">
              <a:solidFill>
                <a:srgbClr val="FFFFFF"/>
              </a:solidFill>
              <a:latin typeface="Times New Roman" panose="02020603050405020304" pitchFamily="18" charset="0"/>
              <a:cs typeface="Times New Roman" panose="02020603050405020304" pitchFamily="18" charset="0"/>
              <a:sym typeface="Poppins Light"/>
            </a:endParaRPr>
          </a:p>
        </p:txBody>
      </p:sp>
      <p:sp>
        <p:nvSpPr>
          <p:cNvPr id="26" name="TextBox 26"/>
          <p:cNvSpPr txBox="1"/>
          <p:nvPr/>
        </p:nvSpPr>
        <p:spPr>
          <a:xfrm>
            <a:off x="1028700" y="850068"/>
            <a:ext cx="6323481" cy="1524000"/>
          </a:xfrm>
          <a:prstGeom prst="rect">
            <a:avLst/>
          </a:prstGeom>
        </p:spPr>
        <p:txBody>
          <a:bodyPr lIns="0" tIns="0" rIns="0" bIns="0" rtlCol="0" anchor="t">
            <a:spAutoFit/>
          </a:bodyPr>
          <a:lstStyle/>
          <a:p>
            <a:pPr marL="0" lvl="0" indent="0" algn="l">
              <a:lnSpc>
                <a:spcPts val="6000"/>
              </a:lnSpc>
            </a:pPr>
            <a:r>
              <a:rPr lang="en-US" sz="5000" b="1" dirty="0">
                <a:solidFill>
                  <a:srgbClr val="FFFFFF"/>
                </a:solidFill>
                <a:latin typeface="Poppins Medium Bold"/>
                <a:ea typeface="Poppins Medium Bold"/>
                <a:cs typeface="Poppins Medium Bold"/>
                <a:sym typeface="Poppins Medium Bold"/>
              </a:rPr>
              <a:t>Methodology / Approach</a:t>
            </a:r>
          </a:p>
        </p:txBody>
      </p:sp>
      <p:sp>
        <p:nvSpPr>
          <p:cNvPr id="28" name="TextBox 28"/>
          <p:cNvSpPr txBox="1"/>
          <p:nvPr/>
        </p:nvSpPr>
        <p:spPr>
          <a:xfrm>
            <a:off x="10519307" y="7337521"/>
            <a:ext cx="6739993" cy="2077492"/>
          </a:xfrm>
          <a:prstGeom prst="rect">
            <a:avLst/>
          </a:prstGeom>
        </p:spPr>
        <p:txBody>
          <a:bodyPr wrap="square" lIns="0" tIns="0" rIns="0" bIns="0" rtlCol="0" anchor="t">
            <a:spAutoFit/>
          </a:bodyPr>
          <a:lstStyle/>
          <a:p>
            <a:pPr marL="0" lvl="0" indent="0"/>
            <a:r>
              <a:rPr lang="en-US" sz="4500" dirty="0">
                <a:solidFill>
                  <a:srgbClr val="FFFFFF"/>
                </a:solidFill>
                <a:latin typeface="Times New Roman" panose="02020603050405020304" pitchFamily="18" charset="0"/>
                <a:ea typeface="Poppins Light"/>
                <a:cs typeface="Times New Roman" panose="02020603050405020304" pitchFamily="18" charset="0"/>
                <a:sym typeface="Poppins Light"/>
              </a:rPr>
              <a:t>5. Evaluation: Analyze BLEU scores and loss curves for comparison.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829</TotalTime>
  <Words>1102</Words>
  <Application>Microsoft Office PowerPoint</Application>
  <PresentationFormat>Custom</PresentationFormat>
  <Paragraphs>117</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Arial</vt:lpstr>
      <vt:lpstr>Aptos</vt:lpstr>
      <vt:lpstr>Poppins Light</vt:lpstr>
      <vt:lpstr>Poppins Medium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Minimal 3D Technology Consulting Presentation</dc:title>
  <cp:lastModifiedBy>Shehryar Cheema</cp:lastModifiedBy>
  <cp:revision>32</cp:revision>
  <dcterms:created xsi:type="dcterms:W3CDTF">2006-08-16T00:00:00Z</dcterms:created>
  <dcterms:modified xsi:type="dcterms:W3CDTF">2025-11-13T08:25:48Z</dcterms:modified>
  <dc:identifier>DAG3S6jM0vM</dc:identifier>
</cp:coreProperties>
</file>